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282" r:id="rId9"/>
    <p:sldId id="320" r:id="rId10"/>
    <p:sldId id="288" r:id="rId11"/>
    <p:sldId id="319" r:id="rId12"/>
    <p:sldId id="289" r:id="rId13"/>
    <p:sldId id="318" r:id="rId14"/>
    <p:sldId id="317" r:id="rId15"/>
    <p:sldId id="316" r:id="rId16"/>
    <p:sldId id="290" r:id="rId17"/>
    <p:sldId id="315" r:id="rId18"/>
    <p:sldId id="314" r:id="rId19"/>
    <p:sldId id="313" r:id="rId20"/>
    <p:sldId id="312" r:id="rId21"/>
    <p:sldId id="311" r:id="rId22"/>
    <p:sldId id="309" r:id="rId23"/>
    <p:sldId id="292" r:id="rId24"/>
    <p:sldId id="293" r:id="rId25"/>
    <p:sldId id="294" r:id="rId26"/>
    <p:sldId id="295" r:id="rId27"/>
    <p:sldId id="296" r:id="rId28"/>
    <p:sldId id="297" r:id="rId29"/>
    <p:sldId id="298" r:id="rId30"/>
    <p:sldId id="310" r:id="rId31"/>
    <p:sldId id="303" r:id="rId32"/>
    <p:sldId id="306" r:id="rId33"/>
    <p:sldId id="307" r:id="rId34"/>
    <p:sldId id="308" r:id="rId35"/>
    <p:sldId id="304" r:id="rId36"/>
    <p:sldId id="305" r:id="rId37"/>
    <p:sldId id="299" r:id="rId38"/>
    <p:sldId id="301" r:id="rId39"/>
    <p:sldId id="300" r:id="rId40"/>
    <p:sldId id="302" r:id="rId41"/>
    <p:sldId id="283"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7C2D"/>
    <a:srgbClr val="A85400"/>
    <a:srgbClr val="8A4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6E4BD0-178C-431F-9125-13BDA77C0FD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FD582B-5A35-4563-B78B-450170284A7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076DBB-3683-407C-B7E7-85842868230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A6E4BD0-178C-431F-9125-13BDA77C0FD0}"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5470E2-2EE6-457E-BFED-6C0763FC40E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C76F780-0EB5-4F2D-8967-AE0EEE4C3D6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435E6D3-A9B0-4D17-8698-80040D2DE513}"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DF6D489-35E1-49C8-B188-E74D229D7EB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A9C72D5-D510-4042-8E7F-C8B644835CB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84E1F26-681F-46DD-8C13-74F212C9A16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8B56C45-6499-43E7-97E7-A0B6FD01E1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5470E2-2EE6-457E-BFED-6C0763FC40ED}"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3C29905-B2D7-42AD-B1A8-5E2C0DE7F85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FD582B-5A35-4563-B78B-450170284A79}"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076DBB-3683-407C-B7E7-8584286823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76F780-0EB5-4F2D-8967-AE0EEE4C3D6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35E6D3-A9B0-4D17-8698-80040D2DE51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DF6D489-35E1-49C8-B188-E74D229D7EB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A9C72D5-D510-4042-8E7F-C8B644835CB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84E1F26-681F-46DD-8C13-74F212C9A16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B56C45-6499-43E7-97E7-A0B6FD01E18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3C29905-B2D7-42AD-B1A8-5E2C0DE7F85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61C7958-F57C-4BC9-818A-F31273404AB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61C7958-F57C-4BC9-818A-F31273404A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Acts 9:27-30</a:t>
            </a:r>
            <a:endParaRPr lang="en-US" dirty="0"/>
          </a:p>
        </p:txBody>
      </p:sp>
      <p:sp>
        <p:nvSpPr>
          <p:cNvPr id="3" name="Content Placeholder 2"/>
          <p:cNvSpPr>
            <a:spLocks noGrp="1"/>
          </p:cNvSpPr>
          <p:nvPr>
            <p:ph idx="1"/>
          </p:nvPr>
        </p:nvSpPr>
        <p:spPr/>
        <p:txBody>
          <a:bodyPr/>
          <a:lstStyle/>
          <a:p>
            <a:r>
              <a:rPr lang="en-US" sz="2400" i="1" dirty="0" smtClean="0">
                <a:solidFill>
                  <a:srgbClr val="8F7C2D"/>
                </a:solidFill>
                <a:latin typeface="Times New Roman" pitchFamily="18" charset="0"/>
                <a:cs typeface="Times New Roman" pitchFamily="18" charset="0"/>
              </a:rPr>
              <a:t>But Barnabas took him, and brought [him] to the apostles, and declared unto them how he had seen the Lord in the way, and that he had spoken to him, and how he had preached boldly at Damascus in the name of Jesus. </a:t>
            </a:r>
          </a:p>
          <a:p>
            <a:r>
              <a:rPr lang="en-US" sz="2400" i="1" dirty="0" smtClean="0">
                <a:solidFill>
                  <a:srgbClr val="8F7C2D"/>
                </a:solidFill>
                <a:latin typeface="Times New Roman" pitchFamily="18" charset="0"/>
                <a:cs typeface="Times New Roman" pitchFamily="18" charset="0"/>
              </a:rPr>
              <a:t>And he was with them coming in and going out at Jerusalem. </a:t>
            </a:r>
          </a:p>
          <a:p>
            <a:r>
              <a:rPr lang="en-US" sz="2400" i="1" dirty="0" smtClean="0">
                <a:solidFill>
                  <a:srgbClr val="8F7C2D"/>
                </a:solidFill>
                <a:latin typeface="Times New Roman" pitchFamily="18" charset="0"/>
                <a:cs typeface="Times New Roman" pitchFamily="18" charset="0"/>
              </a:rPr>
              <a:t>And he </a:t>
            </a:r>
            <a:r>
              <a:rPr lang="en-US" sz="2400" i="1" dirty="0" err="1" smtClean="0">
                <a:solidFill>
                  <a:srgbClr val="8F7C2D"/>
                </a:solidFill>
                <a:latin typeface="Times New Roman" pitchFamily="18" charset="0"/>
                <a:cs typeface="Times New Roman" pitchFamily="18" charset="0"/>
              </a:rPr>
              <a:t>spake</a:t>
            </a:r>
            <a:r>
              <a:rPr lang="en-US" sz="2400" i="1" dirty="0" smtClean="0">
                <a:solidFill>
                  <a:srgbClr val="8F7C2D"/>
                </a:solidFill>
                <a:latin typeface="Times New Roman" pitchFamily="18" charset="0"/>
                <a:cs typeface="Times New Roman" pitchFamily="18" charset="0"/>
              </a:rPr>
              <a:t> boldly in the name of the Lord Jesus, and disputed against the Grecians: but they went about to slay him. </a:t>
            </a:r>
          </a:p>
          <a:p>
            <a:r>
              <a:rPr lang="en-US" sz="2400" i="1" dirty="0" smtClean="0">
                <a:solidFill>
                  <a:srgbClr val="8F7C2D"/>
                </a:solidFill>
                <a:latin typeface="Times New Roman" pitchFamily="18" charset="0"/>
                <a:cs typeface="Times New Roman" pitchFamily="18" charset="0"/>
              </a:rPr>
              <a:t>[Which] when the brethren knew, they brought him down to Caesarea, and sent him forth to Tarsus.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Acts 10:33-35</a:t>
            </a:r>
            <a:endParaRPr lang="en-US" dirty="0"/>
          </a:p>
        </p:txBody>
      </p:sp>
      <p:sp>
        <p:nvSpPr>
          <p:cNvPr id="3" name="Content Placeholder 2"/>
          <p:cNvSpPr>
            <a:spLocks noGrp="1"/>
          </p:cNvSpPr>
          <p:nvPr>
            <p:ph idx="1"/>
          </p:nvPr>
        </p:nvSpPr>
        <p:spPr/>
        <p:txBody>
          <a:bodyPr/>
          <a:lstStyle/>
          <a:p>
            <a:r>
              <a:rPr lang="en-US" sz="3000" i="1" dirty="0" smtClean="0">
                <a:solidFill>
                  <a:srgbClr val="8F7C2D"/>
                </a:solidFill>
                <a:latin typeface="Times New Roman" pitchFamily="18" charset="0"/>
                <a:cs typeface="Times New Roman" pitchFamily="18" charset="0"/>
              </a:rPr>
              <a:t>Immediately therefore I sent to thee; and thou hast well done that thou art come. Now therefore are we all here present before God, to hear all things that are commanded thee of God. </a:t>
            </a:r>
          </a:p>
          <a:p>
            <a:r>
              <a:rPr lang="en-US" sz="3000" i="1" dirty="0" smtClean="0">
                <a:solidFill>
                  <a:srgbClr val="8F7C2D"/>
                </a:solidFill>
                <a:latin typeface="Times New Roman" pitchFamily="18" charset="0"/>
                <a:cs typeface="Times New Roman" pitchFamily="18" charset="0"/>
              </a:rPr>
              <a:t>Then Peter opened [his] mouth, and said, Of a truth I perceive that God is no respecter of persons: </a:t>
            </a:r>
          </a:p>
          <a:p>
            <a:r>
              <a:rPr lang="en-US" sz="3000" i="1" dirty="0" smtClean="0">
                <a:solidFill>
                  <a:srgbClr val="8F7C2D"/>
                </a:solidFill>
                <a:latin typeface="Times New Roman" pitchFamily="18" charset="0"/>
                <a:cs typeface="Times New Roman" pitchFamily="18" charset="0"/>
              </a:rPr>
              <a:t>But in every nation he that </a:t>
            </a:r>
            <a:r>
              <a:rPr lang="en-US" sz="3000" i="1" dirty="0" err="1" smtClean="0">
                <a:solidFill>
                  <a:srgbClr val="8F7C2D"/>
                </a:solidFill>
                <a:latin typeface="Times New Roman" pitchFamily="18" charset="0"/>
                <a:cs typeface="Times New Roman" pitchFamily="18" charset="0"/>
              </a:rPr>
              <a:t>feareth</a:t>
            </a:r>
            <a:r>
              <a:rPr lang="en-US" sz="3000" i="1" dirty="0" smtClean="0">
                <a:solidFill>
                  <a:srgbClr val="8F7C2D"/>
                </a:solidFill>
                <a:latin typeface="Times New Roman" pitchFamily="18" charset="0"/>
                <a:cs typeface="Times New Roman" pitchFamily="18" charset="0"/>
              </a:rPr>
              <a:t> him, and </a:t>
            </a:r>
            <a:r>
              <a:rPr lang="en-US" sz="3000" i="1" dirty="0" err="1" smtClean="0">
                <a:solidFill>
                  <a:srgbClr val="8F7C2D"/>
                </a:solidFill>
                <a:latin typeface="Times New Roman" pitchFamily="18" charset="0"/>
                <a:cs typeface="Times New Roman" pitchFamily="18" charset="0"/>
              </a:rPr>
              <a:t>worketh</a:t>
            </a:r>
            <a:r>
              <a:rPr lang="en-US" sz="3000" i="1" dirty="0" smtClean="0">
                <a:solidFill>
                  <a:srgbClr val="8F7C2D"/>
                </a:solidFill>
                <a:latin typeface="Times New Roman" pitchFamily="18" charset="0"/>
                <a:cs typeface="Times New Roman" pitchFamily="18" charset="0"/>
              </a:rPr>
              <a:t> righteousness, is accepted with him.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Acts 14:3</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F7C2D"/>
                </a:solidFill>
                <a:latin typeface="Times New Roman" pitchFamily="18" charset="0"/>
                <a:cs typeface="Times New Roman" pitchFamily="18" charset="0"/>
              </a:rPr>
              <a:t>Long time therefore abode they speaking boldly in the Lord, which gave testimony unto the word of his grace, and granted signs and wonders to be done by their hands.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Acts 18:24-26</a:t>
            </a:r>
            <a:endParaRPr lang="en-US" dirty="0"/>
          </a:p>
        </p:txBody>
      </p:sp>
      <p:sp>
        <p:nvSpPr>
          <p:cNvPr id="3" name="Content Placeholder 2"/>
          <p:cNvSpPr>
            <a:spLocks noGrp="1"/>
          </p:cNvSpPr>
          <p:nvPr>
            <p:ph idx="1"/>
          </p:nvPr>
        </p:nvSpPr>
        <p:spPr>
          <a:xfrm>
            <a:off x="457200" y="1600200"/>
            <a:ext cx="8229600" cy="4876800"/>
          </a:xfrm>
        </p:spPr>
        <p:txBody>
          <a:bodyPr/>
          <a:lstStyle/>
          <a:p>
            <a:r>
              <a:rPr lang="en-US" sz="2800" i="1" dirty="0" smtClean="0">
                <a:solidFill>
                  <a:srgbClr val="8F7C2D"/>
                </a:solidFill>
                <a:latin typeface="Times New Roman" pitchFamily="18" charset="0"/>
                <a:cs typeface="Times New Roman" pitchFamily="18" charset="0"/>
              </a:rPr>
              <a:t>And a certain Jew named </a:t>
            </a:r>
            <a:r>
              <a:rPr lang="en-US" sz="2800" i="1" dirty="0" err="1" smtClean="0">
                <a:solidFill>
                  <a:srgbClr val="8F7C2D"/>
                </a:solidFill>
                <a:latin typeface="Times New Roman" pitchFamily="18" charset="0"/>
                <a:cs typeface="Times New Roman" pitchFamily="18" charset="0"/>
              </a:rPr>
              <a:t>Apollos</a:t>
            </a:r>
            <a:r>
              <a:rPr lang="en-US" sz="2800" i="1" dirty="0" smtClean="0">
                <a:solidFill>
                  <a:srgbClr val="8F7C2D"/>
                </a:solidFill>
                <a:latin typeface="Times New Roman" pitchFamily="18" charset="0"/>
                <a:cs typeface="Times New Roman" pitchFamily="18" charset="0"/>
              </a:rPr>
              <a:t>, born at Alexandria, an eloquent man, [and] mighty in the scriptures, came to Ephesus. </a:t>
            </a:r>
          </a:p>
          <a:p>
            <a:r>
              <a:rPr lang="en-US" sz="2800" i="1" dirty="0" smtClean="0">
                <a:solidFill>
                  <a:srgbClr val="8F7C2D"/>
                </a:solidFill>
                <a:latin typeface="Times New Roman" pitchFamily="18" charset="0"/>
                <a:cs typeface="Times New Roman" pitchFamily="18" charset="0"/>
              </a:rPr>
              <a:t>This man was instructed in the way of the Lord; and being fervent in the spirit, he </a:t>
            </a:r>
            <a:r>
              <a:rPr lang="en-US" sz="2800" i="1" dirty="0" err="1" smtClean="0">
                <a:solidFill>
                  <a:srgbClr val="8F7C2D"/>
                </a:solidFill>
                <a:latin typeface="Times New Roman" pitchFamily="18" charset="0"/>
                <a:cs typeface="Times New Roman" pitchFamily="18" charset="0"/>
              </a:rPr>
              <a:t>spake</a:t>
            </a:r>
            <a:r>
              <a:rPr lang="en-US" sz="2800" i="1" dirty="0" smtClean="0">
                <a:solidFill>
                  <a:srgbClr val="8F7C2D"/>
                </a:solidFill>
                <a:latin typeface="Times New Roman" pitchFamily="18" charset="0"/>
                <a:cs typeface="Times New Roman" pitchFamily="18" charset="0"/>
              </a:rPr>
              <a:t> and taught diligently the things of the Lord, knowing only the baptism of John. </a:t>
            </a:r>
          </a:p>
          <a:p>
            <a:r>
              <a:rPr lang="en-US" sz="2800" i="1" dirty="0" smtClean="0">
                <a:solidFill>
                  <a:srgbClr val="8F7C2D"/>
                </a:solidFill>
                <a:latin typeface="Times New Roman" pitchFamily="18" charset="0"/>
                <a:cs typeface="Times New Roman" pitchFamily="18" charset="0"/>
              </a:rPr>
              <a:t>And he began to speak boldly in the synagogue: whom when Aquila and Priscilla had heard, they took him unto [them], and expounded unto him the way of God more perfectly.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Acts 19:6-8</a:t>
            </a:r>
            <a:endParaRPr lang="en-US" dirty="0"/>
          </a:p>
        </p:txBody>
      </p:sp>
      <p:sp>
        <p:nvSpPr>
          <p:cNvPr id="3" name="Content Placeholder 2"/>
          <p:cNvSpPr>
            <a:spLocks noGrp="1"/>
          </p:cNvSpPr>
          <p:nvPr>
            <p:ph idx="1"/>
          </p:nvPr>
        </p:nvSpPr>
        <p:spPr/>
        <p:txBody>
          <a:bodyPr/>
          <a:lstStyle/>
          <a:p>
            <a:r>
              <a:rPr lang="en-US" i="1" dirty="0" smtClean="0">
                <a:solidFill>
                  <a:srgbClr val="8F7C2D"/>
                </a:solidFill>
                <a:latin typeface="Times New Roman" pitchFamily="18" charset="0"/>
                <a:cs typeface="Times New Roman" pitchFamily="18" charset="0"/>
              </a:rPr>
              <a:t>And when Paul had laid [his] hands upon them, the Holy Ghost came on them; and they </a:t>
            </a:r>
            <a:r>
              <a:rPr lang="en-US" i="1" dirty="0" err="1" smtClean="0">
                <a:solidFill>
                  <a:srgbClr val="8F7C2D"/>
                </a:solidFill>
                <a:latin typeface="Times New Roman" pitchFamily="18" charset="0"/>
                <a:cs typeface="Times New Roman" pitchFamily="18" charset="0"/>
              </a:rPr>
              <a:t>spake</a:t>
            </a:r>
            <a:r>
              <a:rPr lang="en-US" i="1" dirty="0" smtClean="0">
                <a:solidFill>
                  <a:srgbClr val="8F7C2D"/>
                </a:solidFill>
                <a:latin typeface="Times New Roman" pitchFamily="18" charset="0"/>
                <a:cs typeface="Times New Roman" pitchFamily="18" charset="0"/>
              </a:rPr>
              <a:t> with tongues, and prophesied. </a:t>
            </a:r>
          </a:p>
          <a:p>
            <a:r>
              <a:rPr lang="en-US" i="1" dirty="0" smtClean="0">
                <a:solidFill>
                  <a:srgbClr val="8F7C2D"/>
                </a:solidFill>
                <a:latin typeface="Times New Roman" pitchFamily="18" charset="0"/>
                <a:cs typeface="Times New Roman" pitchFamily="18" charset="0"/>
              </a:rPr>
              <a:t>And all the men were about twelve. </a:t>
            </a:r>
          </a:p>
          <a:p>
            <a:r>
              <a:rPr lang="en-US" i="1" dirty="0" smtClean="0">
                <a:solidFill>
                  <a:srgbClr val="8F7C2D"/>
                </a:solidFill>
                <a:latin typeface="Times New Roman" pitchFamily="18" charset="0"/>
                <a:cs typeface="Times New Roman" pitchFamily="18" charset="0"/>
              </a:rPr>
              <a:t>And he went into the synagogue, and </a:t>
            </a:r>
            <a:r>
              <a:rPr lang="en-US" i="1" dirty="0" err="1" smtClean="0">
                <a:solidFill>
                  <a:srgbClr val="8F7C2D"/>
                </a:solidFill>
                <a:latin typeface="Times New Roman" pitchFamily="18" charset="0"/>
                <a:cs typeface="Times New Roman" pitchFamily="18" charset="0"/>
              </a:rPr>
              <a:t>spake</a:t>
            </a:r>
            <a:r>
              <a:rPr lang="en-US" i="1" dirty="0" smtClean="0">
                <a:solidFill>
                  <a:srgbClr val="8F7C2D"/>
                </a:solidFill>
                <a:latin typeface="Times New Roman" pitchFamily="18" charset="0"/>
                <a:cs typeface="Times New Roman" pitchFamily="18" charset="0"/>
              </a:rPr>
              <a:t> boldly for the space of three months, disputing and persuading the things concerning the kingdom of God.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Romans 10:14</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8F7C2D"/>
                </a:solidFill>
                <a:latin typeface="Times New Roman" pitchFamily="18" charset="0"/>
                <a:cs typeface="Times New Roman" pitchFamily="18" charset="0"/>
              </a:rPr>
              <a:t>How then shall they call on him in whom they have not believed? and how shall they believe in him of whom they have not heard? and how shall they hear without a preacher?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Romans 15:14-16</a:t>
            </a:r>
            <a:endParaRPr lang="en-US" dirty="0"/>
          </a:p>
        </p:txBody>
      </p:sp>
      <p:sp>
        <p:nvSpPr>
          <p:cNvPr id="3" name="Content Placeholder 2"/>
          <p:cNvSpPr>
            <a:spLocks noGrp="1"/>
          </p:cNvSpPr>
          <p:nvPr>
            <p:ph idx="1"/>
          </p:nvPr>
        </p:nvSpPr>
        <p:spPr/>
        <p:txBody>
          <a:bodyPr/>
          <a:lstStyle/>
          <a:p>
            <a:r>
              <a:rPr lang="en-US" sz="2800" i="1" dirty="0" smtClean="0">
                <a:solidFill>
                  <a:srgbClr val="8F7C2D"/>
                </a:solidFill>
                <a:latin typeface="Times New Roman" pitchFamily="18" charset="0"/>
                <a:cs typeface="Times New Roman" pitchFamily="18" charset="0"/>
              </a:rPr>
              <a:t>And I myself also am persuaded of you, my brethren, that ye also are full of goodness, filled with all knowledge, able also to admonish one another. </a:t>
            </a:r>
          </a:p>
          <a:p>
            <a:r>
              <a:rPr lang="en-US" sz="2800" i="1" dirty="0" smtClean="0">
                <a:solidFill>
                  <a:srgbClr val="8F7C2D"/>
                </a:solidFill>
                <a:latin typeface="Times New Roman" pitchFamily="18" charset="0"/>
                <a:cs typeface="Times New Roman" pitchFamily="18" charset="0"/>
              </a:rPr>
              <a:t>Nevertheless, brethren, I have written the more boldly unto you in some sort, as putting you in mind, because of the grace that is given to me of God, </a:t>
            </a:r>
          </a:p>
          <a:p>
            <a:r>
              <a:rPr lang="en-US" sz="2800" i="1" dirty="0" smtClean="0">
                <a:solidFill>
                  <a:srgbClr val="8F7C2D"/>
                </a:solidFill>
                <a:latin typeface="Times New Roman" pitchFamily="18" charset="0"/>
                <a:cs typeface="Times New Roman" pitchFamily="18" charset="0"/>
              </a:rPr>
              <a:t>That I should be the minister of Jesus Christ to the Gentiles, ministering the gospel of God, that the offering up of the Gentiles might be acceptable, being sanctified by the Holy Ghost.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Ephesians 6:18-20</a:t>
            </a:r>
            <a:endParaRPr lang="en-US" dirty="0"/>
          </a:p>
        </p:txBody>
      </p:sp>
      <p:sp>
        <p:nvSpPr>
          <p:cNvPr id="3" name="Content Placeholder 2"/>
          <p:cNvSpPr>
            <a:spLocks noGrp="1"/>
          </p:cNvSpPr>
          <p:nvPr>
            <p:ph idx="1"/>
          </p:nvPr>
        </p:nvSpPr>
        <p:spPr/>
        <p:txBody>
          <a:bodyPr/>
          <a:lstStyle/>
          <a:p>
            <a:r>
              <a:rPr lang="en-US" sz="3000" i="1" dirty="0" smtClean="0">
                <a:solidFill>
                  <a:srgbClr val="8F7C2D"/>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3000" i="1" dirty="0" smtClean="0">
                <a:solidFill>
                  <a:srgbClr val="8F7C2D"/>
                </a:solidFill>
                <a:latin typeface="Times New Roman" pitchFamily="18" charset="0"/>
                <a:cs typeface="Times New Roman" pitchFamily="18" charset="0"/>
              </a:rPr>
              <a:t>And for me, that utterance may be given unto me, that I may open my mouth boldly, to make known the mystery of the gospel, </a:t>
            </a:r>
          </a:p>
          <a:p>
            <a:r>
              <a:rPr lang="en-US" sz="3000" i="1" dirty="0" smtClean="0">
                <a:solidFill>
                  <a:srgbClr val="8F7C2D"/>
                </a:solidFill>
                <a:latin typeface="Times New Roman" pitchFamily="18" charset="0"/>
                <a:cs typeface="Times New Roman" pitchFamily="18" charset="0"/>
              </a:rPr>
              <a:t>For which I am an ambassador in bonds: that therein I may speak boldly, as I ought to speak.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Hebrews 4:16</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F7C2D"/>
                </a:solidFill>
                <a:latin typeface="Times New Roman" pitchFamily="18" charset="0"/>
                <a:cs typeface="Times New Roman" pitchFamily="18" charset="0"/>
              </a:rPr>
              <a:t>Let us therefore come boldly unto the throne of grace, that we may obtain mercy, and find grace to help in time of need.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Hebrews 13:6</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F7C2D"/>
                </a:solidFill>
                <a:latin typeface="Times New Roman" pitchFamily="18" charset="0"/>
                <a:cs typeface="Times New Roman" pitchFamily="18" charset="0"/>
              </a:rPr>
              <a:t>So that we may boldly say, The Lord [is] my helper, and I will not fear what man shall do unto me.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Albert Barnes’ Notes on the Bible</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i="1" dirty="0" smtClean="0">
                <a:solidFill>
                  <a:srgbClr val="8F7C2D"/>
                </a:solidFill>
                <a:latin typeface="Times New Roman" pitchFamily="18" charset="0"/>
                <a:cs typeface="Times New Roman" pitchFamily="18" charset="0"/>
              </a:rPr>
              <a:t>That I may open my mouth boldly - He was in Rome. He was almost alone. He was surrounded by multitudes of the wicked. He was exposed to death. Yet he desired to speak boldly in the name of the Lord Jesus, and to invite sinners to repentance. A Christians in chains, and surrounded by the wicked, may speak boldly, and “may” have hope of success - for Paul was not an unsuccessful preacher even when a captive at Rome; see the notes on </a:t>
            </a:r>
            <a:r>
              <a:rPr lang="en-US" sz="2800" i="1" u="sng" dirty="0" smtClean="0">
                <a:solidFill>
                  <a:srgbClr val="8F7C2D"/>
                </a:solidFill>
                <a:latin typeface="Times New Roman" pitchFamily="18" charset="0"/>
                <a:cs typeface="Times New Roman" pitchFamily="18" charset="0"/>
              </a:rPr>
              <a:t>Phi_4:22.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International Standard Bible Encyclopedia</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8F7C2D"/>
                </a:solidFill>
                <a:latin typeface="Times New Roman" pitchFamily="18" charset="0"/>
                <a:cs typeface="Times New Roman" pitchFamily="18" charset="0"/>
              </a:rPr>
              <a:t>Open</a:t>
            </a:r>
          </a:p>
          <a:p>
            <a:endParaRPr lang="en-US" sz="2400" dirty="0" smtClean="0">
              <a:solidFill>
                <a:srgbClr val="8F7C2D"/>
              </a:solidFill>
              <a:latin typeface="Times New Roman" pitchFamily="18" charset="0"/>
              <a:cs typeface="Times New Roman" pitchFamily="18" charset="0"/>
            </a:endParaRPr>
          </a:p>
          <a:p>
            <a:r>
              <a:rPr lang="en-US" sz="2400" dirty="0" err="1" smtClean="0">
                <a:solidFill>
                  <a:srgbClr val="8F7C2D"/>
                </a:solidFill>
                <a:latin typeface="Times New Roman" pitchFamily="18" charset="0"/>
                <a:cs typeface="Times New Roman" pitchFamily="18" charset="0"/>
              </a:rPr>
              <a:t>ō´p'n</a:t>
            </a:r>
            <a:r>
              <a:rPr lang="en-US" sz="2400" dirty="0" smtClean="0">
                <a:solidFill>
                  <a:srgbClr val="8F7C2D"/>
                </a:solidFill>
                <a:latin typeface="Times New Roman" pitchFamily="18" charset="0"/>
                <a:cs typeface="Times New Roman" pitchFamily="18" charset="0"/>
              </a:rPr>
              <a:t>: In the Old Testament represents chiefly </a:t>
            </a:r>
            <a:r>
              <a:rPr lang="he-IL" sz="2400" dirty="0" smtClean="0">
                <a:solidFill>
                  <a:srgbClr val="8F7C2D"/>
                </a:solidFill>
                <a:latin typeface="Times New Roman" pitchFamily="18" charset="0"/>
                <a:cs typeface="Times New Roman" pitchFamily="18" charset="0"/>
              </a:rPr>
              <a:t>פּתח</a:t>
            </a:r>
            <a:r>
              <a:rPr lang="en-US" sz="2400" dirty="0" smtClean="0">
                <a:solidFill>
                  <a:srgbClr val="8F7C2D"/>
                </a:solidFill>
                <a:latin typeface="Times New Roman" pitchFamily="18" charset="0"/>
                <a:cs typeface="Times New Roman" pitchFamily="18" charset="0"/>
              </a:rPr>
              <a:t>, </a:t>
            </a:r>
            <a:r>
              <a:rPr lang="en-US" sz="2400" i="1" dirty="0" err="1" smtClean="0">
                <a:solidFill>
                  <a:srgbClr val="8F7C2D"/>
                </a:solidFill>
                <a:latin typeface="Times New Roman" pitchFamily="18" charset="0"/>
                <a:cs typeface="Times New Roman" pitchFamily="18" charset="0"/>
              </a:rPr>
              <a:t>pāthah</a:t>
            </a:r>
            <a:r>
              <a:rPr lang="en-US" sz="2400" i="1" dirty="0" smtClean="0">
                <a:solidFill>
                  <a:srgbClr val="8F7C2D"/>
                </a:solidFill>
                <a:latin typeface="Times New Roman" pitchFamily="18" charset="0"/>
                <a:cs typeface="Times New Roman" pitchFamily="18" charset="0"/>
              </a:rPr>
              <a:t>̣, but also other words, as </a:t>
            </a:r>
            <a:r>
              <a:rPr lang="he-IL" sz="2400" i="1" dirty="0" smtClean="0">
                <a:solidFill>
                  <a:srgbClr val="8F7C2D"/>
                </a:solidFill>
                <a:latin typeface="Times New Roman" pitchFamily="18" charset="0"/>
                <a:cs typeface="Times New Roman" pitchFamily="18" charset="0"/>
              </a:rPr>
              <a:t>גּלה</a:t>
            </a:r>
            <a:r>
              <a:rPr lang="en-US" sz="2400" i="1" dirty="0" smtClean="0">
                <a:solidFill>
                  <a:srgbClr val="8F7C2D"/>
                </a:solidFill>
                <a:latin typeface="Times New Roman" pitchFamily="18" charset="0"/>
                <a:cs typeface="Times New Roman" pitchFamily="18" charset="0"/>
              </a:rPr>
              <a:t>, </a:t>
            </a:r>
            <a:r>
              <a:rPr lang="en-US" sz="2400" i="1" dirty="0" err="1" smtClean="0">
                <a:solidFill>
                  <a:srgbClr val="8F7C2D"/>
                </a:solidFill>
                <a:latin typeface="Times New Roman" pitchFamily="18" charset="0"/>
                <a:cs typeface="Times New Roman" pitchFamily="18" charset="0"/>
              </a:rPr>
              <a:t>gālāh</a:t>
            </a:r>
            <a:r>
              <a:rPr lang="en-US" sz="2400" i="1" dirty="0" smtClean="0">
                <a:solidFill>
                  <a:srgbClr val="8F7C2D"/>
                </a:solidFill>
                <a:latin typeface="Times New Roman" pitchFamily="18" charset="0"/>
                <a:cs typeface="Times New Roman" pitchFamily="18" charset="0"/>
              </a:rPr>
              <a:t>, “to uncover”; of the opening of the eyes in vision, etc. (thus Balaam, </a:t>
            </a:r>
            <a:r>
              <a:rPr lang="en-US" sz="2400" i="1" u="sng" dirty="0" smtClean="0">
                <a:solidFill>
                  <a:srgbClr val="8F7C2D"/>
                </a:solidFill>
                <a:latin typeface="Times New Roman" pitchFamily="18" charset="0"/>
                <a:cs typeface="Times New Roman" pitchFamily="18" charset="0"/>
              </a:rPr>
              <a:t>Num_22:31; Num_24:4; compare Job_33:16; Job_36:10; Psa_119:18; Jer_32:11, Jer_32:14). In the New Testament the usual word is </a:t>
            </a:r>
            <a:r>
              <a:rPr lang="en-US" sz="2400" i="1" u="sng" dirty="0" err="1" smtClean="0">
                <a:solidFill>
                  <a:srgbClr val="8F7C2D"/>
                </a:solidFill>
                <a:latin typeface="Times New Roman" pitchFamily="18" charset="0"/>
                <a:cs typeface="Times New Roman" pitchFamily="18" charset="0"/>
              </a:rPr>
              <a:t>ἀνοίγω</a:t>
            </a:r>
            <a:r>
              <a:rPr lang="en-US" sz="2400" i="1" u="sng" dirty="0" smtClean="0">
                <a:solidFill>
                  <a:srgbClr val="8F7C2D"/>
                </a:solidFill>
                <a:latin typeface="Times New Roman" pitchFamily="18" charset="0"/>
                <a:cs typeface="Times New Roman" pitchFamily="18" charset="0"/>
              </a:rPr>
              <a:t>, </a:t>
            </a:r>
            <a:r>
              <a:rPr lang="en-US" sz="2400" i="1" u="sng" dirty="0" err="1" smtClean="0">
                <a:solidFill>
                  <a:srgbClr val="8F7C2D"/>
                </a:solidFill>
                <a:latin typeface="Times New Roman" pitchFamily="18" charset="0"/>
                <a:cs typeface="Times New Roman" pitchFamily="18" charset="0"/>
              </a:rPr>
              <a:t>anoígo</a:t>
            </a:r>
            <a:r>
              <a:rPr lang="en-US" sz="2400" i="1" u="sng" dirty="0" smtClean="0">
                <a:solidFill>
                  <a:srgbClr val="8F7C2D"/>
                </a:solidFill>
                <a:latin typeface="Times New Roman" pitchFamily="18" charset="0"/>
                <a:cs typeface="Times New Roman" pitchFamily="18" charset="0"/>
              </a:rPr>
              <a:t>̄ (of opening of mouth, eyes, heavens, doors, etc.). A peculiar word, </a:t>
            </a:r>
            <a:r>
              <a:rPr lang="en-US" sz="2400" i="1" u="sng" dirty="0" err="1" smtClean="0">
                <a:solidFill>
                  <a:srgbClr val="8F7C2D"/>
                </a:solidFill>
                <a:latin typeface="Times New Roman" pitchFamily="18" charset="0"/>
                <a:cs typeface="Times New Roman" pitchFamily="18" charset="0"/>
              </a:rPr>
              <a:t>τραχηλίζομαι</a:t>
            </a:r>
            <a:r>
              <a:rPr lang="en-US" sz="2400" i="1" u="sng" dirty="0" smtClean="0">
                <a:solidFill>
                  <a:srgbClr val="8F7C2D"/>
                </a:solidFill>
                <a:latin typeface="Times New Roman" pitchFamily="18" charset="0"/>
                <a:cs typeface="Times New Roman" pitchFamily="18" charset="0"/>
              </a:rPr>
              <a:t>, </a:t>
            </a:r>
            <a:r>
              <a:rPr lang="en-US" sz="2400" i="1" u="sng" dirty="0" err="1" smtClean="0">
                <a:solidFill>
                  <a:srgbClr val="8F7C2D"/>
                </a:solidFill>
                <a:latin typeface="Times New Roman" pitchFamily="18" charset="0"/>
                <a:cs typeface="Times New Roman" pitchFamily="18" charset="0"/>
              </a:rPr>
              <a:t>trachēlízomai</a:t>
            </a:r>
            <a:r>
              <a:rPr lang="en-US" sz="2400" i="1" u="sng" dirty="0" smtClean="0">
                <a:solidFill>
                  <a:srgbClr val="8F7C2D"/>
                </a:solidFill>
                <a:latin typeface="Times New Roman" pitchFamily="18" charset="0"/>
                <a:cs typeface="Times New Roman" pitchFamily="18" charset="0"/>
              </a:rPr>
              <a:t> (literally, to have the neck bent back, to be laid bare), is used for “laid open” before God in Heb_4:13.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International Standard Bible Encyclopedia</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8F7C2D"/>
                </a:solidFill>
                <a:latin typeface="Times New Roman" pitchFamily="18" charset="0"/>
                <a:cs typeface="Times New Roman" pitchFamily="18" charset="0"/>
              </a:rPr>
              <a:t>Mouth</a:t>
            </a:r>
          </a:p>
          <a:p>
            <a:endParaRPr lang="en-US" sz="1800" dirty="0" smtClean="0">
              <a:solidFill>
                <a:srgbClr val="8F7C2D"/>
              </a:solidFill>
              <a:latin typeface="Times New Roman" pitchFamily="18" charset="0"/>
              <a:cs typeface="Times New Roman" pitchFamily="18" charset="0"/>
            </a:endParaRPr>
          </a:p>
          <a:p>
            <a:r>
              <a:rPr lang="en-US" sz="1800" dirty="0" err="1" smtClean="0">
                <a:solidFill>
                  <a:srgbClr val="8F7C2D"/>
                </a:solidFill>
                <a:latin typeface="Times New Roman" pitchFamily="18" charset="0"/>
                <a:cs typeface="Times New Roman" pitchFamily="18" charset="0"/>
              </a:rPr>
              <a:t>mowth</a:t>
            </a:r>
            <a:r>
              <a:rPr lang="en-US" sz="1800" dirty="0" smtClean="0">
                <a:solidFill>
                  <a:srgbClr val="8F7C2D"/>
                </a:solidFill>
                <a:latin typeface="Times New Roman" pitchFamily="18" charset="0"/>
                <a:cs typeface="Times New Roman" pitchFamily="18" charset="0"/>
              </a:rPr>
              <a:t> (</a:t>
            </a:r>
            <a:r>
              <a:rPr lang="he-IL" sz="1800" dirty="0" smtClean="0">
                <a:solidFill>
                  <a:srgbClr val="8F7C2D"/>
                </a:solidFill>
                <a:latin typeface="Times New Roman" pitchFamily="18" charset="0"/>
                <a:cs typeface="Times New Roman" pitchFamily="18" charset="0"/>
              </a:rPr>
              <a:t>פּה</a:t>
            </a:r>
            <a:r>
              <a:rPr lang="en-US" sz="1800" dirty="0" smtClean="0">
                <a:solidFill>
                  <a:srgbClr val="8F7C2D"/>
                </a:solidFill>
                <a:latin typeface="Times New Roman" pitchFamily="18" charset="0"/>
                <a:cs typeface="Times New Roman" pitchFamily="18" charset="0"/>
              </a:rPr>
              <a:t>, </a:t>
            </a:r>
            <a:r>
              <a:rPr lang="en-US" sz="1800" i="1" dirty="0" err="1" smtClean="0">
                <a:solidFill>
                  <a:srgbClr val="8F7C2D"/>
                </a:solidFill>
                <a:latin typeface="Times New Roman" pitchFamily="18" charset="0"/>
                <a:cs typeface="Times New Roman" pitchFamily="18" charset="0"/>
              </a:rPr>
              <a:t>peh</a:t>
            </a:r>
            <a:r>
              <a:rPr lang="en-US" sz="1800" i="1" dirty="0" smtClean="0">
                <a:solidFill>
                  <a:srgbClr val="8F7C2D"/>
                </a:solidFill>
                <a:latin typeface="Times New Roman" pitchFamily="18" charset="0"/>
                <a:cs typeface="Times New Roman" pitchFamily="18" charset="0"/>
              </a:rPr>
              <a:t>, </a:t>
            </a:r>
            <a:r>
              <a:rPr lang="he-IL" sz="1800" i="1" dirty="0" smtClean="0">
                <a:solidFill>
                  <a:srgbClr val="8F7C2D"/>
                </a:solidFill>
                <a:latin typeface="Times New Roman" pitchFamily="18" charset="0"/>
                <a:cs typeface="Times New Roman" pitchFamily="18" charset="0"/>
              </a:rPr>
              <a:t>חך</a:t>
            </a:r>
            <a:r>
              <a:rPr lang="vi-VN" sz="1800" i="1" dirty="0" smtClean="0">
                <a:solidFill>
                  <a:srgbClr val="8F7C2D"/>
                </a:solidFill>
                <a:latin typeface="Times New Roman" pitchFamily="18" charset="0"/>
                <a:cs typeface="Times New Roman" pitchFamily="18" charset="0"/>
              </a:rPr>
              <a:t>, ḥēkh, </a:t>
            </a:r>
            <a:r>
              <a:rPr lang="he-IL" sz="1800" i="1" dirty="0" smtClean="0">
                <a:solidFill>
                  <a:srgbClr val="8F7C2D"/>
                </a:solidFill>
                <a:latin typeface="Times New Roman" pitchFamily="18" charset="0"/>
                <a:cs typeface="Times New Roman" pitchFamily="18" charset="0"/>
              </a:rPr>
              <a:t>גּרון</a:t>
            </a:r>
            <a:r>
              <a:rPr lang="en-US" sz="1800" i="1" dirty="0" smtClean="0">
                <a:solidFill>
                  <a:srgbClr val="8F7C2D"/>
                </a:solidFill>
                <a:latin typeface="Times New Roman" pitchFamily="18" charset="0"/>
                <a:cs typeface="Times New Roman" pitchFamily="18" charset="0"/>
              </a:rPr>
              <a:t>, </a:t>
            </a:r>
            <a:r>
              <a:rPr lang="he-IL" sz="1800" i="1" dirty="0" smtClean="0">
                <a:solidFill>
                  <a:srgbClr val="8F7C2D"/>
                </a:solidFill>
                <a:latin typeface="Times New Roman" pitchFamily="18" charset="0"/>
                <a:cs typeface="Times New Roman" pitchFamily="18" charset="0"/>
              </a:rPr>
              <a:t>גּרן</a:t>
            </a:r>
            <a:r>
              <a:rPr lang="pt-BR" sz="1800" i="1" dirty="0" smtClean="0">
                <a:solidFill>
                  <a:srgbClr val="8F7C2D"/>
                </a:solidFill>
                <a:latin typeface="Times New Roman" pitchFamily="18" charset="0"/>
                <a:cs typeface="Times New Roman" pitchFamily="18" charset="0"/>
              </a:rPr>
              <a:t>, gārōn </a:t>
            </a:r>
            <a:r>
              <a:rPr lang="pt-BR" sz="1800" i="1" u="sng" dirty="0" smtClean="0">
                <a:solidFill>
                  <a:srgbClr val="8F7C2D"/>
                </a:solidFill>
                <a:latin typeface="Times New Roman" pitchFamily="18" charset="0"/>
                <a:cs typeface="Times New Roman" pitchFamily="18" charset="0"/>
              </a:rPr>
              <a:t>Psa_149:6; Aramaic </a:t>
            </a:r>
            <a:r>
              <a:rPr lang="he-IL" sz="1800" i="1" u="sng" dirty="0" smtClean="0">
                <a:solidFill>
                  <a:srgbClr val="8F7C2D"/>
                </a:solidFill>
                <a:latin typeface="Times New Roman" pitchFamily="18" charset="0"/>
                <a:cs typeface="Times New Roman" pitchFamily="18" charset="0"/>
              </a:rPr>
              <a:t>פּם</a:t>
            </a:r>
            <a:r>
              <a:rPr lang="en-US" sz="1800" i="1" u="sng" dirty="0" smtClean="0">
                <a:solidFill>
                  <a:srgbClr val="8F7C2D"/>
                </a:solidFill>
                <a:latin typeface="Times New Roman" pitchFamily="18" charset="0"/>
                <a:cs typeface="Times New Roman" pitchFamily="18" charset="0"/>
              </a:rPr>
              <a:t>, </a:t>
            </a:r>
            <a:r>
              <a:rPr lang="en-US" sz="1800" i="1" u="sng" dirty="0" err="1" smtClean="0">
                <a:solidFill>
                  <a:srgbClr val="8F7C2D"/>
                </a:solidFill>
                <a:latin typeface="Times New Roman" pitchFamily="18" charset="0"/>
                <a:cs typeface="Times New Roman" pitchFamily="18" charset="0"/>
              </a:rPr>
              <a:t>pum</a:t>
            </a:r>
            <a:r>
              <a:rPr lang="en-US" sz="1800" i="1" u="sng" dirty="0" smtClean="0">
                <a:solidFill>
                  <a:srgbClr val="8F7C2D"/>
                </a:solidFill>
                <a:latin typeface="Times New Roman" pitchFamily="18" charset="0"/>
                <a:cs typeface="Times New Roman" pitchFamily="18" charset="0"/>
              </a:rPr>
              <a:t>, </a:t>
            </a:r>
            <a:r>
              <a:rPr lang="he-IL" sz="1800" i="1" u="sng" dirty="0" smtClean="0">
                <a:solidFill>
                  <a:srgbClr val="8F7C2D"/>
                </a:solidFill>
                <a:latin typeface="Times New Roman" pitchFamily="18" charset="0"/>
                <a:cs typeface="Times New Roman" pitchFamily="18" charset="0"/>
              </a:rPr>
              <a:t>תּרע</a:t>
            </a:r>
            <a:r>
              <a:rPr lang="en-US" sz="1800" i="1" u="sng" dirty="0" smtClean="0">
                <a:solidFill>
                  <a:srgbClr val="8F7C2D"/>
                </a:solidFill>
                <a:latin typeface="Times New Roman" pitchFamily="18" charset="0"/>
                <a:cs typeface="Times New Roman" pitchFamily="18" charset="0"/>
              </a:rPr>
              <a:t>, </a:t>
            </a:r>
            <a:r>
              <a:rPr lang="en-US" sz="1800" i="1" u="sng" dirty="0" err="1" smtClean="0">
                <a:solidFill>
                  <a:srgbClr val="8F7C2D"/>
                </a:solidFill>
                <a:latin typeface="Times New Roman" pitchFamily="18" charset="0"/>
                <a:cs typeface="Times New Roman" pitchFamily="18" charset="0"/>
              </a:rPr>
              <a:t>t</a:t>
            </a:r>
            <a:r>
              <a:rPr lang="en-US" sz="1800" i="1" u="sng" baseline="30000" dirty="0" err="1" smtClean="0">
                <a:solidFill>
                  <a:srgbClr val="8F7C2D"/>
                </a:solidFill>
                <a:latin typeface="Times New Roman" pitchFamily="18" charset="0"/>
                <a:cs typeface="Times New Roman" pitchFamily="18" charset="0"/>
              </a:rPr>
              <a:t>e</a:t>
            </a:r>
            <a:r>
              <a:rPr lang="en-US" sz="1800" i="1" u="sng" dirty="0" err="1" smtClean="0">
                <a:solidFill>
                  <a:srgbClr val="8F7C2D"/>
                </a:solidFill>
                <a:latin typeface="Times New Roman" pitchFamily="18" charset="0"/>
                <a:cs typeface="Times New Roman" pitchFamily="18" charset="0"/>
              </a:rPr>
              <a:t>ra</a:t>
            </a:r>
            <a:r>
              <a:rPr lang="en-US" sz="1800" i="1" u="sng" dirty="0" smtClean="0">
                <a:solidFill>
                  <a:srgbClr val="8F7C2D"/>
                </a:solidFill>
                <a:latin typeface="Times New Roman" pitchFamily="18" charset="0"/>
                <a:cs typeface="Times New Roman" pitchFamily="18" charset="0"/>
              </a:rPr>
              <a:t>‛ Dan_3:26; </a:t>
            </a:r>
            <a:r>
              <a:rPr lang="en-US" sz="1800" i="1" u="sng" dirty="0" err="1" smtClean="0">
                <a:solidFill>
                  <a:srgbClr val="8F7C2D"/>
                </a:solidFill>
                <a:latin typeface="Times New Roman" pitchFamily="18" charset="0"/>
                <a:cs typeface="Times New Roman" pitchFamily="18" charset="0"/>
              </a:rPr>
              <a:t>στόμα</a:t>
            </a:r>
            <a:r>
              <a:rPr lang="en-US" sz="1800" i="1" u="sng" dirty="0" smtClean="0">
                <a:solidFill>
                  <a:srgbClr val="8F7C2D"/>
                </a:solidFill>
                <a:latin typeface="Times New Roman" pitchFamily="18" charset="0"/>
                <a:cs typeface="Times New Roman" pitchFamily="18" charset="0"/>
              </a:rPr>
              <a:t>, </a:t>
            </a:r>
            <a:r>
              <a:rPr lang="en-US" sz="1800" i="1" u="sng" dirty="0" err="1" smtClean="0">
                <a:solidFill>
                  <a:srgbClr val="8F7C2D"/>
                </a:solidFill>
                <a:latin typeface="Times New Roman" pitchFamily="18" charset="0"/>
                <a:cs typeface="Times New Roman" pitchFamily="18" charset="0"/>
              </a:rPr>
              <a:t>stóma</a:t>
            </a:r>
            <a:r>
              <a:rPr lang="en-US" sz="1800" i="1" u="sng" dirty="0" smtClean="0">
                <a:solidFill>
                  <a:srgbClr val="8F7C2D"/>
                </a:solidFill>
                <a:latin typeface="Times New Roman" pitchFamily="18" charset="0"/>
                <a:cs typeface="Times New Roman" pitchFamily="18" charset="0"/>
              </a:rPr>
              <a:t>, 71 times, once </a:t>
            </a:r>
            <a:r>
              <a:rPr lang="en-US" sz="1800" i="1" u="sng" dirty="0" err="1" smtClean="0">
                <a:solidFill>
                  <a:srgbClr val="8F7C2D"/>
                </a:solidFill>
                <a:latin typeface="Times New Roman" pitchFamily="18" charset="0"/>
                <a:cs typeface="Times New Roman" pitchFamily="18" charset="0"/>
              </a:rPr>
              <a:t>λόγος</a:t>
            </a:r>
            <a:r>
              <a:rPr lang="en-US" sz="1800" i="1" u="sng" dirty="0" smtClean="0">
                <a:solidFill>
                  <a:srgbClr val="8F7C2D"/>
                </a:solidFill>
                <a:latin typeface="Times New Roman" pitchFamily="18" charset="0"/>
                <a:cs typeface="Times New Roman" pitchFamily="18" charset="0"/>
              </a:rPr>
              <a:t>, </a:t>
            </a:r>
            <a:r>
              <a:rPr lang="en-US" sz="1800" i="1" u="sng" dirty="0" err="1" smtClean="0">
                <a:solidFill>
                  <a:srgbClr val="8F7C2D"/>
                </a:solidFill>
                <a:latin typeface="Times New Roman" pitchFamily="18" charset="0"/>
                <a:cs typeface="Times New Roman" pitchFamily="18" charset="0"/>
              </a:rPr>
              <a:t>lógos</a:t>
            </a:r>
            <a:r>
              <a:rPr lang="en-US" sz="1800" i="1" u="sng" dirty="0" smtClean="0">
                <a:solidFill>
                  <a:srgbClr val="8F7C2D"/>
                </a:solidFill>
                <a:latin typeface="Times New Roman" pitchFamily="18" charset="0"/>
                <a:cs typeface="Times New Roman" pitchFamily="18" charset="0"/>
              </a:rPr>
              <a:t>, i.e. “word of mouth,” “speech” Act_15:27; once we find the verb </a:t>
            </a:r>
            <a:r>
              <a:rPr lang="en-US" sz="1800" i="1" u="sng" dirty="0" err="1" smtClean="0">
                <a:solidFill>
                  <a:srgbClr val="8F7C2D"/>
                </a:solidFill>
                <a:latin typeface="Times New Roman" pitchFamily="18" charset="0"/>
                <a:cs typeface="Times New Roman" pitchFamily="18" charset="0"/>
              </a:rPr>
              <a:t>ἐπιστομίζω</a:t>
            </a:r>
            <a:r>
              <a:rPr lang="en-US" sz="1800" i="1" u="sng" dirty="0" smtClean="0">
                <a:solidFill>
                  <a:srgbClr val="8F7C2D"/>
                </a:solidFill>
                <a:latin typeface="Times New Roman" pitchFamily="18" charset="0"/>
                <a:cs typeface="Times New Roman" pitchFamily="18" charset="0"/>
              </a:rPr>
              <a:t>, </a:t>
            </a:r>
            <a:r>
              <a:rPr lang="en-US" sz="1800" i="1" u="sng" dirty="0" err="1" smtClean="0">
                <a:solidFill>
                  <a:srgbClr val="8F7C2D"/>
                </a:solidFill>
                <a:latin typeface="Times New Roman" pitchFamily="18" charset="0"/>
                <a:cs typeface="Times New Roman" pitchFamily="18" charset="0"/>
              </a:rPr>
              <a:t>epistomízo</a:t>
            </a:r>
            <a:r>
              <a:rPr lang="en-US" sz="1800" i="1" u="sng" dirty="0" smtClean="0">
                <a:solidFill>
                  <a:srgbClr val="8F7C2D"/>
                </a:solidFill>
                <a:latin typeface="Times New Roman" pitchFamily="18" charset="0"/>
                <a:cs typeface="Times New Roman" pitchFamily="18" charset="0"/>
              </a:rPr>
              <a:t>̄, “to silence,” “to stop the mouth” Tit_1:11):</a:t>
            </a:r>
          </a:p>
          <a:p>
            <a:endParaRPr lang="en-US" sz="1800" dirty="0" smtClean="0">
              <a:solidFill>
                <a:srgbClr val="8F7C2D"/>
              </a:solidFill>
              <a:latin typeface="Times New Roman" pitchFamily="18" charset="0"/>
              <a:cs typeface="Times New Roman" pitchFamily="18" charset="0"/>
            </a:endParaRPr>
          </a:p>
          <a:p>
            <a:r>
              <a:rPr lang="en-US" sz="1800" dirty="0" smtClean="0">
                <a:solidFill>
                  <a:srgbClr val="8F7C2D"/>
                </a:solidFill>
                <a:latin typeface="Times New Roman" pitchFamily="18" charset="0"/>
                <a:cs typeface="Times New Roman" pitchFamily="18" charset="0"/>
              </a:rPr>
              <a:t>1. Literal Sense</a:t>
            </a:r>
          </a:p>
          <a:p>
            <a:r>
              <a:rPr lang="en-US" sz="1800" dirty="0" smtClean="0">
                <a:solidFill>
                  <a:srgbClr val="8F7C2D"/>
                </a:solidFill>
                <a:latin typeface="Times New Roman" pitchFamily="18" charset="0"/>
                <a:cs typeface="Times New Roman" pitchFamily="18" charset="0"/>
              </a:rPr>
              <a:t>In addition to frequent references to man and animals, “Their food was yet in their mouths” </a:t>
            </a:r>
            <a:r>
              <a:rPr lang="en-US" sz="1800" u="sng" dirty="0" smtClean="0">
                <a:solidFill>
                  <a:srgbClr val="8F7C2D"/>
                </a:solidFill>
                <a:latin typeface="Times New Roman" pitchFamily="18" charset="0"/>
                <a:cs typeface="Times New Roman" pitchFamily="18" charset="0"/>
              </a:rPr>
              <a:t>Psa_78:30; “And Yahweh opened the mouth of the ass” Num_22:28; “Save me from the lion's mouth” Psa_22:21, etc., the term is often used in connection with inanimate things: mouth of a sack Gen_42:27; of the earth Gen_4:11; Num_26:10; of a well Num_29:2-3, Num_29:8, Num_29:10; of a cave Jos_10:18, Jos_10:22, Jos_10:27; of </a:t>
            </a:r>
            <a:r>
              <a:rPr lang="en-US" sz="1800" u="sng" dirty="0" err="1" smtClean="0">
                <a:solidFill>
                  <a:srgbClr val="8F7C2D"/>
                </a:solidFill>
                <a:latin typeface="Times New Roman" pitchFamily="18" charset="0"/>
                <a:cs typeface="Times New Roman" pitchFamily="18" charset="0"/>
              </a:rPr>
              <a:t>Sheol</a:t>
            </a:r>
            <a:r>
              <a:rPr lang="en-US" sz="1800" u="sng" dirty="0" smtClean="0">
                <a:solidFill>
                  <a:srgbClr val="8F7C2D"/>
                </a:solidFill>
                <a:latin typeface="Times New Roman" pitchFamily="18" charset="0"/>
                <a:cs typeface="Times New Roman" pitchFamily="18" charset="0"/>
              </a:rPr>
              <a:t> Psa_141:7; of the abyss Jer_48:28; of furnace (Aramaic </a:t>
            </a:r>
            <a:r>
              <a:rPr lang="en-US" sz="1800" i="1" u="sng" dirty="0" err="1" smtClean="0">
                <a:solidFill>
                  <a:srgbClr val="8F7C2D"/>
                </a:solidFill>
                <a:latin typeface="Times New Roman" pitchFamily="18" charset="0"/>
                <a:cs typeface="Times New Roman" pitchFamily="18" charset="0"/>
              </a:rPr>
              <a:t>t</a:t>
            </a:r>
            <a:r>
              <a:rPr lang="en-US" sz="1800" i="1" u="sng" baseline="30000" dirty="0" err="1" smtClean="0">
                <a:solidFill>
                  <a:srgbClr val="8F7C2D"/>
                </a:solidFill>
                <a:latin typeface="Times New Roman" pitchFamily="18" charset="0"/>
                <a:cs typeface="Times New Roman" pitchFamily="18" charset="0"/>
              </a:rPr>
              <a:t>e</a:t>
            </a:r>
            <a:r>
              <a:rPr lang="en-US" sz="1800" i="1" u="sng" dirty="0" err="1" smtClean="0">
                <a:solidFill>
                  <a:srgbClr val="8F7C2D"/>
                </a:solidFill>
                <a:latin typeface="Times New Roman" pitchFamily="18" charset="0"/>
                <a:cs typeface="Times New Roman" pitchFamily="18" charset="0"/>
              </a:rPr>
              <a:t>ra</a:t>
            </a:r>
            <a:r>
              <a:rPr lang="en-US" sz="1800" i="1" u="sng" dirty="0" smtClean="0">
                <a:solidFill>
                  <a:srgbClr val="8F7C2D"/>
                </a:solidFill>
                <a:latin typeface="Times New Roman" pitchFamily="18" charset="0"/>
                <a:cs typeface="Times New Roman" pitchFamily="18" charset="0"/>
              </a:rPr>
              <a:t>‛, Dan_3:26); of idols Psa_115:5; Psa_135:16-17.</a:t>
            </a:r>
          </a:p>
          <a:p>
            <a:endParaRPr lang="en-US" sz="1100" dirty="0" smtClean="0">
              <a:solidFill>
                <a:srgbClr val="8F7C2D"/>
              </a:solidFill>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F7C2D"/>
                </a:solidFill>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r>
              <a:rPr lang="en-US" sz="1400" dirty="0" smtClean="0">
                <a:solidFill>
                  <a:srgbClr val="8F7C2D"/>
                </a:solidFill>
                <a:latin typeface="Times New Roman" pitchFamily="18" charset="0"/>
                <a:cs typeface="Times New Roman" pitchFamily="18" charset="0"/>
              </a:rPr>
              <a:t>2. Figurative Sense</a:t>
            </a:r>
          </a:p>
          <a:p>
            <a:r>
              <a:rPr lang="en-US" sz="1400" dirty="0" smtClean="0">
                <a:solidFill>
                  <a:srgbClr val="8F7C2D"/>
                </a:solidFill>
                <a:latin typeface="Times New Roman" pitchFamily="18" charset="0"/>
                <a:cs typeface="Times New Roman" pitchFamily="18" charset="0"/>
              </a:rPr>
              <a:t>(1) The “mouth” denotes language, speech, declaration (compare “lips,” “tongue,” which see): “By the mouth of” is “by means of,” “on the declaration of” </a:t>
            </a:r>
            <a:r>
              <a:rPr lang="en-US" sz="1400" u="sng" dirty="0" smtClean="0">
                <a:solidFill>
                  <a:srgbClr val="8F7C2D"/>
                </a:solidFill>
                <a:latin typeface="Times New Roman" pitchFamily="18" charset="0"/>
                <a:cs typeface="Times New Roman" pitchFamily="18" charset="0"/>
              </a:rPr>
              <a:t>Luk_1:70; Act_1:16; “Whoso </a:t>
            </a:r>
            <a:r>
              <a:rPr lang="en-US" sz="1400" u="sng" dirty="0" err="1" smtClean="0">
                <a:solidFill>
                  <a:srgbClr val="8F7C2D"/>
                </a:solidFill>
                <a:latin typeface="Times New Roman" pitchFamily="18" charset="0"/>
                <a:cs typeface="Times New Roman" pitchFamily="18" charset="0"/>
              </a:rPr>
              <a:t>killeth</a:t>
            </a:r>
            <a:r>
              <a:rPr lang="en-US" sz="1400" u="sng" dirty="0" smtClean="0">
                <a:solidFill>
                  <a:srgbClr val="8F7C2D"/>
                </a:solidFill>
                <a:latin typeface="Times New Roman" pitchFamily="18" charset="0"/>
                <a:cs typeface="Times New Roman" pitchFamily="18" charset="0"/>
              </a:rPr>
              <a:t> any person, the murderer shall be slain at the mouth of witnesses” (Num_35:30; compare Deu_17:6; Mat_18:16; Heb_10:28); “I will give you mouth and wisdom” Luk_21:15; “fool's mouth” Pro_18:7. (2) “Mouth” also denotes “spokesman”: “He shall be to thee a mouth” Exo_4:16.</a:t>
            </a:r>
          </a:p>
          <a:p>
            <a:r>
              <a:rPr lang="en-US" sz="1400" dirty="0" smtClean="0">
                <a:solidFill>
                  <a:srgbClr val="8F7C2D"/>
                </a:solidFill>
                <a:latin typeface="Times New Roman" pitchFamily="18" charset="0"/>
                <a:cs typeface="Times New Roman" pitchFamily="18" charset="0"/>
              </a:rPr>
              <a:t>Numerous are the idiomatic phrases which have, in part, been introduced into English by means of the language of the Bible. “To put into the mouth,” if said of God, denotes Divine inspiration </a:t>
            </a:r>
            <a:r>
              <a:rPr lang="en-US" sz="1400" u="sng" dirty="0" smtClean="0">
                <a:solidFill>
                  <a:srgbClr val="8F7C2D"/>
                </a:solidFill>
                <a:latin typeface="Times New Roman" pitchFamily="18" charset="0"/>
                <a:cs typeface="Times New Roman" pitchFamily="18" charset="0"/>
              </a:rPr>
              <a:t>Deu_18:18; Mic_3:5. “To have words put into the mouth” means to have instructions given Deu_31:19; 2Sa_14:3; Jer_19:1-15; Exo_4:11-16. “The fruit of the mouth” Pro_18:20 is </a:t>
            </a:r>
            <a:r>
              <a:rPr lang="en-US" sz="1400" u="sng" dirty="0" err="1" smtClean="0">
                <a:solidFill>
                  <a:srgbClr val="8F7C2D"/>
                </a:solidFill>
                <a:latin typeface="Times New Roman" pitchFamily="18" charset="0"/>
                <a:cs typeface="Times New Roman" pitchFamily="18" charset="0"/>
              </a:rPr>
              <a:t>synonymical</a:t>
            </a:r>
            <a:r>
              <a:rPr lang="en-US" sz="1400" u="sng" dirty="0" smtClean="0">
                <a:solidFill>
                  <a:srgbClr val="8F7C2D"/>
                </a:solidFill>
                <a:latin typeface="Times New Roman" pitchFamily="18" charset="0"/>
                <a:cs typeface="Times New Roman" pitchFamily="18" charset="0"/>
              </a:rPr>
              <a:t> with wisdom, the mature utterance of the wise. “To put one's mouth into the dust” is equivalent with humbling one's self (Lam_3:29; compare “to lay one's horn in the dust,” Job_16:15). Silent submission is expressed by “laying the hand upon the mouth” Jdg_18:19; Job_29:9; Job_40:4; Mic_7:16; compare “to refrain the lips”; see LIP. “To open the mouth wide” against a person is to accuse him wildly and often wrongfully Psa_35:21; Isa_57:4, otherwise “to open one's mouth wide,” “to have an enlarged mouth” means to have great confidence and joy in speaking or accepting good things 1Sa_2:1; Eze_33:22; 2Co_6:11; Eph_6:19. “To gape upon one with the mouth” means to threaten a person Job_16:10. Divine rebuke is expressed by the “rod of God's mouth” Isa_11:4, and the Messiah declares “He hath made my mouth like </a:t>
            </a:r>
            <a:r>
              <a:rPr lang="en-US" sz="1400" u="sng" dirty="0" err="1" smtClean="0">
                <a:solidFill>
                  <a:srgbClr val="8F7C2D"/>
                </a:solidFill>
                <a:latin typeface="Times New Roman" pitchFamily="18" charset="0"/>
                <a:cs typeface="Times New Roman" pitchFamily="18" charset="0"/>
              </a:rPr>
              <a:t>asharp</a:t>
            </a:r>
            <a:r>
              <a:rPr lang="en-US" sz="1400" u="sng" dirty="0" smtClean="0">
                <a:solidFill>
                  <a:srgbClr val="8F7C2D"/>
                </a:solidFill>
                <a:latin typeface="Times New Roman" pitchFamily="18" charset="0"/>
                <a:cs typeface="Times New Roman" pitchFamily="18" charset="0"/>
              </a:rPr>
              <a:t> sword” (Isa_49:2; compare Rev_2:16; Rev_19:15, Rev_19:21). Great anguish, such as dying with thirst, is expressed by “the tongue cleaving to the roof of the mouth” (Hebrew </a:t>
            </a:r>
            <a:r>
              <a:rPr lang="en-US" sz="1400" i="1" u="sng" dirty="0" err="1" smtClean="0">
                <a:solidFill>
                  <a:srgbClr val="8F7C2D"/>
                </a:solidFill>
                <a:latin typeface="Times New Roman" pitchFamily="18" charset="0"/>
                <a:cs typeface="Times New Roman" pitchFamily="18" charset="0"/>
              </a:rPr>
              <a:t>ḥēkh</a:t>
            </a:r>
            <a:r>
              <a:rPr lang="en-US" sz="1400" i="1" u="sng" dirty="0" smtClean="0">
                <a:solidFill>
                  <a:srgbClr val="8F7C2D"/>
                </a:solidFill>
                <a:latin typeface="Times New Roman" pitchFamily="18" charset="0"/>
                <a:cs typeface="Times New Roman" pitchFamily="18" charset="0"/>
              </a:rPr>
              <a:t>, Job_29:10; Psa_137:6; compare Psa_22:15).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i="1" dirty="0" smtClean="0">
                <a:solidFill>
                  <a:srgbClr val="8F7C2D"/>
                </a:solidFill>
                <a:latin typeface="Times New Roman" pitchFamily="18" charset="0"/>
                <a:cs typeface="Times New Roman" pitchFamily="18" charset="0"/>
              </a:rPr>
              <a:t>Mouth</a:t>
            </a:r>
          </a:p>
          <a:p>
            <a:r>
              <a:rPr lang="en-US" sz="2000" b="1" i="1" dirty="0" smtClean="0">
                <a:solidFill>
                  <a:srgbClr val="8F7C2D"/>
                </a:solidFill>
                <a:latin typeface="Times New Roman" pitchFamily="18" charset="0"/>
                <a:cs typeface="Times New Roman" pitchFamily="18" charset="0"/>
              </a:rPr>
              <a:t>MOUTH, n. </a:t>
            </a:r>
            <a:endParaRPr lang="en-US" sz="2000" i="1" dirty="0" smtClean="0">
              <a:solidFill>
                <a:srgbClr val="8F7C2D"/>
              </a:solidFill>
              <a:latin typeface="Times New Roman" pitchFamily="18" charset="0"/>
              <a:cs typeface="Times New Roman" pitchFamily="18" charset="0"/>
            </a:endParaRPr>
          </a:p>
          <a:p>
            <a:r>
              <a:rPr lang="en-US" sz="2000" i="1" dirty="0" smtClean="0">
                <a:solidFill>
                  <a:srgbClr val="8F7C2D"/>
                </a:solidFill>
                <a:latin typeface="Times New Roman" pitchFamily="18" charset="0"/>
                <a:cs typeface="Times New Roman" pitchFamily="18" charset="0"/>
              </a:rPr>
              <a:t>1. The aperture in the head of an animal, between the lips, by which he utters his voice and receives food. In a more general sense, the mouth consists of the lips, the gums, the insides of the cheeks, the palate, the </a:t>
            </a:r>
            <a:r>
              <a:rPr lang="en-US" sz="2000" i="1" dirty="0" err="1" smtClean="0">
                <a:solidFill>
                  <a:srgbClr val="8F7C2D"/>
                </a:solidFill>
                <a:latin typeface="Times New Roman" pitchFamily="18" charset="0"/>
                <a:cs typeface="Times New Roman" pitchFamily="18" charset="0"/>
              </a:rPr>
              <a:t>salival</a:t>
            </a:r>
            <a:r>
              <a:rPr lang="en-US" sz="2000" i="1" dirty="0" smtClean="0">
                <a:solidFill>
                  <a:srgbClr val="8F7C2D"/>
                </a:solidFill>
                <a:latin typeface="Times New Roman" pitchFamily="18" charset="0"/>
                <a:cs typeface="Times New Roman" pitchFamily="18" charset="0"/>
              </a:rPr>
              <a:t> glands, the uvula and tonsils.</a:t>
            </a:r>
          </a:p>
          <a:p>
            <a:r>
              <a:rPr lang="en-US" sz="2000" i="1" dirty="0" smtClean="0">
                <a:solidFill>
                  <a:srgbClr val="8F7C2D"/>
                </a:solidFill>
                <a:latin typeface="Times New Roman" pitchFamily="18" charset="0"/>
                <a:cs typeface="Times New Roman" pitchFamily="18" charset="0"/>
              </a:rPr>
              <a:t>2. The opening of a vessel by which it is filled or emptied; as the mouth of a jar or pitcher.</a:t>
            </a:r>
          </a:p>
          <a:p>
            <a:r>
              <a:rPr lang="en-US" sz="2000" i="1" dirty="0" smtClean="0">
                <a:solidFill>
                  <a:srgbClr val="8F7C2D"/>
                </a:solidFill>
                <a:latin typeface="Times New Roman" pitchFamily="18" charset="0"/>
                <a:cs typeface="Times New Roman" pitchFamily="18" charset="0"/>
              </a:rPr>
              <a:t>3. The part or channel of a river by which its waters are discharged into the ocean or into a lake. The Mississippi and the Nile discharge their waters by several mouths.</a:t>
            </a:r>
          </a:p>
          <a:p>
            <a:r>
              <a:rPr lang="en-US" sz="2000" i="1" dirty="0" smtClean="0">
                <a:solidFill>
                  <a:srgbClr val="8F7C2D"/>
                </a:solidFill>
                <a:latin typeface="Times New Roman" pitchFamily="18" charset="0"/>
                <a:cs typeface="Times New Roman" pitchFamily="18" charset="0"/>
              </a:rPr>
              <a:t>4. The opening of a piece of ordnance at the end, by which the charge issues.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000" i="1" dirty="0" smtClean="0">
                <a:solidFill>
                  <a:srgbClr val="8F7C2D"/>
                </a:solidFill>
                <a:latin typeface="Times New Roman" pitchFamily="18" charset="0"/>
                <a:cs typeface="Times New Roman" pitchFamily="18" charset="0"/>
              </a:rPr>
              <a:t>5. The aperture of a vessel in animal bodies, by which fluids or other matter is received or discharged; as the mouth of the lacteals.</a:t>
            </a:r>
          </a:p>
          <a:p>
            <a:r>
              <a:rPr lang="en-US" sz="2000" i="1" dirty="0" smtClean="0">
                <a:solidFill>
                  <a:srgbClr val="8F7C2D"/>
                </a:solidFill>
                <a:latin typeface="Times New Roman" pitchFamily="18" charset="0"/>
                <a:cs typeface="Times New Roman" pitchFamily="18" charset="0"/>
              </a:rPr>
              <a:t>6. The opening or entrance of a cave, pit, well or den. Dan 8.</a:t>
            </a:r>
          </a:p>
          <a:p>
            <a:r>
              <a:rPr lang="en-US" sz="2000" i="1" dirty="0" smtClean="0">
                <a:solidFill>
                  <a:srgbClr val="8F7C2D"/>
                </a:solidFill>
                <a:latin typeface="Times New Roman" pitchFamily="18" charset="0"/>
                <a:cs typeface="Times New Roman" pitchFamily="18" charset="0"/>
              </a:rPr>
              <a:t>7. The instrument of speaking; as, the story is in every body's mouth.</a:t>
            </a:r>
          </a:p>
          <a:p>
            <a:r>
              <a:rPr lang="en-US" sz="2000" i="1" dirty="0" smtClean="0">
                <a:solidFill>
                  <a:srgbClr val="8F7C2D"/>
                </a:solidFill>
                <a:latin typeface="Times New Roman" pitchFamily="18" charset="0"/>
                <a:cs typeface="Times New Roman" pitchFamily="18" charset="0"/>
              </a:rPr>
              <a:t>8. A principal speaker; one that utters the common opinion.</a:t>
            </a:r>
          </a:p>
          <a:p>
            <a:r>
              <a:rPr lang="en-US" sz="2000" i="1" dirty="0" smtClean="0">
                <a:solidFill>
                  <a:srgbClr val="8F7C2D"/>
                </a:solidFill>
                <a:latin typeface="Times New Roman" pitchFamily="18" charset="0"/>
                <a:cs typeface="Times New Roman" pitchFamily="18" charset="0"/>
              </a:rPr>
              <a:t>Every coffee house has some statesman belonging to it, who is the mouth of the street where he lives.</a:t>
            </a:r>
          </a:p>
          <a:p>
            <a:r>
              <a:rPr lang="en-US" sz="2000" i="1" dirty="0" smtClean="0">
                <a:solidFill>
                  <a:srgbClr val="8F7C2D"/>
                </a:solidFill>
                <a:latin typeface="Times New Roman" pitchFamily="18" charset="0"/>
                <a:cs typeface="Times New Roman" pitchFamily="18" charset="0"/>
              </a:rPr>
              <a:t>9. Cry; voice.</a:t>
            </a:r>
          </a:p>
          <a:p>
            <a:r>
              <a:rPr lang="en-US" sz="2000" i="1" dirty="0" smtClean="0">
                <a:solidFill>
                  <a:srgbClr val="8F7C2D"/>
                </a:solidFill>
                <a:latin typeface="Times New Roman" pitchFamily="18" charset="0"/>
                <a:cs typeface="Times New Roman" pitchFamily="18" charset="0"/>
              </a:rPr>
              <a:t>The fearful dogs divide,</a:t>
            </a:r>
          </a:p>
          <a:p>
            <a:r>
              <a:rPr lang="en-US" sz="2000" i="1" dirty="0" smtClean="0">
                <a:solidFill>
                  <a:srgbClr val="8F7C2D"/>
                </a:solidFill>
                <a:latin typeface="Times New Roman" pitchFamily="18" charset="0"/>
                <a:cs typeface="Times New Roman" pitchFamily="18" charset="0"/>
              </a:rPr>
              <a:t>All spend their mouth aloft, but none abide.</a:t>
            </a:r>
          </a:p>
          <a:p>
            <a:r>
              <a:rPr lang="en-US" sz="2000" i="1" dirty="0" smtClean="0">
                <a:solidFill>
                  <a:srgbClr val="8F7C2D"/>
                </a:solidFill>
                <a:latin typeface="Times New Roman" pitchFamily="18" charset="0"/>
                <a:cs typeface="Times New Roman" pitchFamily="18" charset="0"/>
              </a:rPr>
              <a:t>10. In Scripture, words uttered. Job 19. Isa 49. </a:t>
            </a:r>
            <a:r>
              <a:rPr lang="en-US" sz="2000" i="1" dirty="0" err="1" smtClean="0">
                <a:solidFill>
                  <a:srgbClr val="8F7C2D"/>
                </a:solidFill>
                <a:latin typeface="Times New Roman" pitchFamily="18" charset="0"/>
                <a:cs typeface="Times New Roman" pitchFamily="18" charset="0"/>
              </a:rPr>
              <a:t>Psa</a:t>
            </a:r>
            <a:r>
              <a:rPr lang="en-US" sz="2000" i="1" dirty="0" smtClean="0">
                <a:solidFill>
                  <a:srgbClr val="8F7C2D"/>
                </a:solidFill>
                <a:latin typeface="Times New Roman" pitchFamily="18" charset="0"/>
                <a:cs typeface="Times New Roman" pitchFamily="18" charset="0"/>
              </a:rPr>
              <a:t> 73.</a:t>
            </a:r>
          </a:p>
          <a:p>
            <a:r>
              <a:rPr lang="en-US" sz="2000" i="1" dirty="0" smtClean="0">
                <a:solidFill>
                  <a:srgbClr val="8F7C2D"/>
                </a:solidFill>
                <a:latin typeface="Times New Roman" pitchFamily="18" charset="0"/>
                <a:cs typeface="Times New Roman" pitchFamily="18" charset="0"/>
              </a:rPr>
              <a:t>11. Desires; necessities. </a:t>
            </a:r>
            <a:r>
              <a:rPr lang="en-US" sz="2000" i="1" dirty="0" err="1" smtClean="0">
                <a:solidFill>
                  <a:srgbClr val="8F7C2D"/>
                </a:solidFill>
                <a:latin typeface="Times New Roman" pitchFamily="18" charset="0"/>
                <a:cs typeface="Times New Roman" pitchFamily="18" charset="0"/>
              </a:rPr>
              <a:t>Psa</a:t>
            </a:r>
            <a:r>
              <a:rPr lang="en-US" sz="2000" i="1" dirty="0" smtClean="0">
                <a:solidFill>
                  <a:srgbClr val="8F7C2D"/>
                </a:solidFill>
                <a:latin typeface="Times New Roman" pitchFamily="18" charset="0"/>
                <a:cs typeface="Times New Roman" pitchFamily="18" charset="0"/>
              </a:rPr>
              <a:t> 103.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000" i="1" dirty="0" smtClean="0">
                <a:solidFill>
                  <a:srgbClr val="8F7C2D"/>
                </a:solidFill>
                <a:latin typeface="Times New Roman" pitchFamily="18" charset="0"/>
                <a:cs typeface="Times New Roman" pitchFamily="18" charset="0"/>
              </a:rPr>
              <a:t>12. Freedom and boldness of speech; force of argument. </a:t>
            </a:r>
          </a:p>
          <a:p>
            <a:r>
              <a:rPr lang="en-US" sz="2000" i="1" dirty="0" smtClean="0">
                <a:solidFill>
                  <a:srgbClr val="8F7C2D"/>
                </a:solidFill>
                <a:latin typeface="Times New Roman" pitchFamily="18" charset="0"/>
                <a:cs typeface="Times New Roman" pitchFamily="18" charset="0"/>
              </a:rPr>
              <a:t>Luke 21.</a:t>
            </a:r>
          </a:p>
          <a:p>
            <a:r>
              <a:rPr lang="en-US" sz="2000" i="1" dirty="0" smtClean="0">
                <a:solidFill>
                  <a:srgbClr val="8F7C2D"/>
                </a:solidFill>
                <a:latin typeface="Times New Roman" pitchFamily="18" charset="0"/>
                <a:cs typeface="Times New Roman" pitchFamily="18" charset="0"/>
              </a:rPr>
              <a:t>13. Boasting; vaunting. </a:t>
            </a:r>
            <a:r>
              <a:rPr lang="en-US" sz="2000" i="1" dirty="0" err="1" smtClean="0">
                <a:solidFill>
                  <a:srgbClr val="8F7C2D"/>
                </a:solidFill>
                <a:latin typeface="Times New Roman" pitchFamily="18" charset="0"/>
                <a:cs typeface="Times New Roman" pitchFamily="18" charset="0"/>
              </a:rPr>
              <a:t>Judg</a:t>
            </a:r>
            <a:r>
              <a:rPr lang="en-US" sz="2000" i="1" dirty="0" smtClean="0">
                <a:solidFill>
                  <a:srgbClr val="8F7C2D"/>
                </a:solidFill>
                <a:latin typeface="Times New Roman" pitchFamily="18" charset="0"/>
                <a:cs typeface="Times New Roman" pitchFamily="18" charset="0"/>
              </a:rPr>
              <a:t> 9.</a:t>
            </a:r>
          </a:p>
          <a:p>
            <a:r>
              <a:rPr lang="en-US" sz="2000" i="1" dirty="0" smtClean="0">
                <a:solidFill>
                  <a:srgbClr val="8F7C2D"/>
                </a:solidFill>
                <a:latin typeface="Times New Roman" pitchFamily="18" charset="0"/>
                <a:cs typeface="Times New Roman" pitchFamily="18" charset="0"/>
              </a:rPr>
              <a:t>14. Testimony. </a:t>
            </a:r>
            <a:r>
              <a:rPr lang="en-US" sz="2000" i="1" dirty="0" err="1" smtClean="0">
                <a:solidFill>
                  <a:srgbClr val="8F7C2D"/>
                </a:solidFill>
                <a:latin typeface="Times New Roman" pitchFamily="18" charset="0"/>
                <a:cs typeface="Times New Roman" pitchFamily="18" charset="0"/>
              </a:rPr>
              <a:t>Deu</a:t>
            </a:r>
            <a:r>
              <a:rPr lang="en-US" sz="2000" i="1" dirty="0" smtClean="0">
                <a:solidFill>
                  <a:srgbClr val="8F7C2D"/>
                </a:solidFill>
                <a:latin typeface="Times New Roman" pitchFamily="18" charset="0"/>
                <a:cs typeface="Times New Roman" pitchFamily="18" charset="0"/>
              </a:rPr>
              <a:t> 17.</a:t>
            </a:r>
          </a:p>
          <a:p>
            <a:r>
              <a:rPr lang="en-US" sz="2000" i="1" dirty="0" smtClean="0">
                <a:solidFill>
                  <a:srgbClr val="8F7C2D"/>
                </a:solidFill>
                <a:latin typeface="Times New Roman" pitchFamily="18" charset="0"/>
                <a:cs typeface="Times New Roman" pitchFamily="18" charset="0"/>
              </a:rPr>
              <a:t>15. Reproaches; calumnies. Job 5.</a:t>
            </a:r>
          </a:p>
          <a:p>
            <a:r>
              <a:rPr lang="en-US" sz="2000" i="1" dirty="0" smtClean="0">
                <a:solidFill>
                  <a:srgbClr val="8F7C2D"/>
                </a:solidFill>
                <a:latin typeface="Times New Roman" pitchFamily="18" charset="0"/>
                <a:cs typeface="Times New Roman" pitchFamily="18" charset="0"/>
              </a:rPr>
              <a:t>To make a mouth, to distort the mouth;</a:t>
            </a:r>
          </a:p>
          <a:p>
            <a:r>
              <a:rPr lang="en-US" sz="2000" i="1" dirty="0" smtClean="0">
                <a:solidFill>
                  <a:srgbClr val="8F7C2D"/>
                </a:solidFill>
                <a:latin typeface="Times New Roman" pitchFamily="18" charset="0"/>
                <a:cs typeface="Times New Roman" pitchFamily="18" charset="0"/>
              </a:rPr>
              <a:t>To make mouths, to make a wry face; hence, to deride or treat with scorn.</a:t>
            </a:r>
          </a:p>
          <a:p>
            <a:r>
              <a:rPr lang="en-US" sz="2000" i="1" dirty="0" smtClean="0">
                <a:solidFill>
                  <a:srgbClr val="8F7C2D"/>
                </a:solidFill>
                <a:latin typeface="Times New Roman" pitchFamily="18" charset="0"/>
                <a:cs typeface="Times New Roman" pitchFamily="18" charset="0"/>
              </a:rPr>
              <a:t>1. To pout; to treat disdainfully.</a:t>
            </a:r>
          </a:p>
          <a:p>
            <a:r>
              <a:rPr lang="en-US" sz="2000" i="1" dirty="0" smtClean="0">
                <a:solidFill>
                  <a:srgbClr val="8F7C2D"/>
                </a:solidFill>
                <a:latin typeface="Times New Roman" pitchFamily="18" charset="0"/>
                <a:cs typeface="Times New Roman" pitchFamily="18" charset="0"/>
              </a:rPr>
              <a:t>Down in the mouth, dejected; mortified.</a:t>
            </a:r>
          </a:p>
          <a:p>
            <a:r>
              <a:rPr lang="en-US" sz="2000" i="1" dirty="0" smtClean="0">
                <a:solidFill>
                  <a:srgbClr val="8F7C2D"/>
                </a:solidFill>
                <a:latin typeface="Times New Roman" pitchFamily="18" charset="0"/>
                <a:cs typeface="Times New Roman" pitchFamily="18" charset="0"/>
              </a:rPr>
              <a:t>To have God's law in the mouth, to converse much on it and delight in it. </a:t>
            </a:r>
            <a:r>
              <a:rPr lang="en-US" sz="2000" i="1" dirty="0" err="1" smtClean="0">
                <a:solidFill>
                  <a:srgbClr val="8F7C2D"/>
                </a:solidFill>
                <a:latin typeface="Times New Roman" pitchFamily="18" charset="0"/>
                <a:cs typeface="Times New Roman" pitchFamily="18" charset="0"/>
              </a:rPr>
              <a:t>Exo</a:t>
            </a:r>
            <a:r>
              <a:rPr lang="en-US" sz="2000" i="1" dirty="0" smtClean="0">
                <a:solidFill>
                  <a:srgbClr val="8F7C2D"/>
                </a:solidFill>
                <a:latin typeface="Times New Roman" pitchFamily="18" charset="0"/>
                <a:cs typeface="Times New Roman" pitchFamily="18" charset="0"/>
              </a:rPr>
              <a:t> 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000" i="1" dirty="0" smtClean="0">
                <a:solidFill>
                  <a:srgbClr val="8F7C2D"/>
                </a:solidFill>
                <a:latin typeface="Times New Roman" pitchFamily="18" charset="0"/>
                <a:cs typeface="Times New Roman" pitchFamily="18" charset="0"/>
              </a:rPr>
              <a:t>To draw near to God with the mouth, to make an external appearance of devotion and worship, while there is no regard to him in the heart. Isa 29.</a:t>
            </a:r>
          </a:p>
          <a:p>
            <a:r>
              <a:rPr lang="en-US" sz="2000" i="1" dirty="0" smtClean="0">
                <a:solidFill>
                  <a:srgbClr val="8F7C2D"/>
                </a:solidFill>
                <a:latin typeface="Times New Roman" pitchFamily="18" charset="0"/>
                <a:cs typeface="Times New Roman" pitchFamily="18" charset="0"/>
              </a:rPr>
              <a:t>A </a:t>
            </a:r>
            <a:r>
              <a:rPr lang="en-US" sz="2000" i="1" dirty="0" err="1" smtClean="0">
                <a:solidFill>
                  <a:srgbClr val="8F7C2D"/>
                </a:solidFill>
                <a:latin typeface="Times New Roman" pitchFamily="18" charset="0"/>
                <a:cs typeface="Times New Roman" pitchFamily="18" charset="0"/>
              </a:rPr>
              <a:t>froward</a:t>
            </a:r>
            <a:r>
              <a:rPr lang="en-US" sz="2000" i="1" dirty="0" smtClean="0">
                <a:solidFill>
                  <a:srgbClr val="8F7C2D"/>
                </a:solidFill>
                <a:latin typeface="Times New Roman" pitchFamily="18" charset="0"/>
                <a:cs typeface="Times New Roman" pitchFamily="18" charset="0"/>
              </a:rPr>
              <a:t> mouth, contradictions and disobedience. </a:t>
            </a:r>
            <a:r>
              <a:rPr lang="en-US" sz="2000" i="1" dirty="0" err="1" smtClean="0">
                <a:solidFill>
                  <a:srgbClr val="8F7C2D"/>
                </a:solidFill>
                <a:latin typeface="Times New Roman" pitchFamily="18" charset="0"/>
                <a:cs typeface="Times New Roman" pitchFamily="18" charset="0"/>
              </a:rPr>
              <a:t>Prov</a:t>
            </a:r>
            <a:r>
              <a:rPr lang="en-US" sz="2000" i="1" dirty="0" smtClean="0">
                <a:solidFill>
                  <a:srgbClr val="8F7C2D"/>
                </a:solidFill>
                <a:latin typeface="Times New Roman" pitchFamily="18" charset="0"/>
                <a:cs typeface="Times New Roman" pitchFamily="18" charset="0"/>
              </a:rPr>
              <a:t> 9.</a:t>
            </a:r>
          </a:p>
          <a:p>
            <a:r>
              <a:rPr lang="en-US" sz="2000" i="1" dirty="0" smtClean="0">
                <a:solidFill>
                  <a:srgbClr val="8F7C2D"/>
                </a:solidFill>
                <a:latin typeface="Times New Roman" pitchFamily="18" charset="0"/>
                <a:cs typeface="Times New Roman" pitchFamily="18" charset="0"/>
              </a:rPr>
              <a:t>A smooth mouth, soft and flattering language. </a:t>
            </a:r>
            <a:r>
              <a:rPr lang="en-US" sz="2000" i="1" dirty="0" err="1" smtClean="0">
                <a:solidFill>
                  <a:srgbClr val="8F7C2D"/>
                </a:solidFill>
                <a:latin typeface="Times New Roman" pitchFamily="18" charset="0"/>
                <a:cs typeface="Times New Roman" pitchFamily="18" charset="0"/>
              </a:rPr>
              <a:t>Prov</a:t>
            </a:r>
            <a:r>
              <a:rPr lang="en-US" sz="2000" i="1" dirty="0" smtClean="0">
                <a:solidFill>
                  <a:srgbClr val="8F7C2D"/>
                </a:solidFill>
                <a:latin typeface="Times New Roman" pitchFamily="18" charset="0"/>
                <a:cs typeface="Times New Roman" pitchFamily="18" charset="0"/>
              </a:rPr>
              <a:t> 5.</a:t>
            </a:r>
          </a:p>
          <a:p>
            <a:r>
              <a:rPr lang="en-US" sz="2000" i="1" dirty="0" smtClean="0">
                <a:solidFill>
                  <a:srgbClr val="8F7C2D"/>
                </a:solidFill>
                <a:latin typeface="Times New Roman" pitchFamily="18" charset="0"/>
                <a:cs typeface="Times New Roman" pitchFamily="18" charset="0"/>
              </a:rPr>
              <a:t>To stop the mouth, to silence or to be silent; to put to shame; to confound. Rom 3lay the hand on the mouth, to be struck silent with shame. Micah 7.</a:t>
            </a:r>
          </a:p>
          <a:p>
            <a:r>
              <a:rPr lang="en-US" sz="2000" i="1" dirty="0" smtClean="0">
                <a:solidFill>
                  <a:srgbClr val="8F7C2D"/>
                </a:solidFill>
                <a:latin typeface="Times New Roman" pitchFamily="18" charset="0"/>
                <a:cs typeface="Times New Roman" pitchFamily="18" charset="0"/>
              </a:rPr>
              <a:t>To set the mouth against the heavens, to speak arrogantly and blasphemously. </a:t>
            </a:r>
            <a:r>
              <a:rPr lang="en-US" sz="2000" i="1" dirty="0" err="1" smtClean="0">
                <a:solidFill>
                  <a:srgbClr val="8F7C2D"/>
                </a:solidFill>
                <a:latin typeface="Times New Roman" pitchFamily="18" charset="0"/>
                <a:cs typeface="Times New Roman" pitchFamily="18" charset="0"/>
              </a:rPr>
              <a:t>Psa</a:t>
            </a:r>
            <a:r>
              <a:rPr lang="en-US" sz="2000" i="1" dirty="0" smtClean="0">
                <a:solidFill>
                  <a:srgbClr val="8F7C2D"/>
                </a:solidFill>
                <a:latin typeface="Times New Roman" pitchFamily="18" charset="0"/>
                <a:cs typeface="Times New Roman" pitchFamily="18" charset="0"/>
              </a:rPr>
              <a:t> 73.</a:t>
            </a:r>
          </a:p>
          <a:p>
            <a:r>
              <a:rPr lang="en-US" sz="2000" b="1" i="1" dirty="0" smtClean="0">
                <a:solidFill>
                  <a:srgbClr val="8F7C2D"/>
                </a:solidFill>
                <a:latin typeface="Times New Roman" pitchFamily="18" charset="0"/>
                <a:cs typeface="Times New Roman" pitchFamily="18" charset="0"/>
              </a:rPr>
              <a:t>MOUTH, </a:t>
            </a:r>
            <a:r>
              <a:rPr lang="en-US" sz="2000" b="1" i="1" dirty="0" err="1" smtClean="0">
                <a:solidFill>
                  <a:srgbClr val="8F7C2D"/>
                </a:solidFill>
                <a:latin typeface="Times New Roman" pitchFamily="18" charset="0"/>
                <a:cs typeface="Times New Roman" pitchFamily="18" charset="0"/>
              </a:rPr>
              <a:t>v.t</a:t>
            </a:r>
            <a:r>
              <a:rPr lang="en-US" sz="2000" b="1" i="1" dirty="0" smtClean="0">
                <a:solidFill>
                  <a:srgbClr val="8F7C2D"/>
                </a:solidFill>
                <a:latin typeface="Times New Roman" pitchFamily="18" charset="0"/>
                <a:cs typeface="Times New Roman" pitchFamily="18" charset="0"/>
              </a:rPr>
              <a:t>. To utter with a voice affectedly big or swelling; as, to mouth words or language.</a:t>
            </a:r>
            <a:endParaRPr lang="en-US" sz="2000" i="1" dirty="0" smtClean="0">
              <a:solidFill>
                <a:srgbClr val="8F7C2D"/>
              </a:solidFill>
              <a:latin typeface="Times New Roman" pitchFamily="18" charset="0"/>
              <a:cs typeface="Times New Roman" pitchFamily="18" charset="0"/>
            </a:endParaRPr>
          </a:p>
          <a:p>
            <a:r>
              <a:rPr lang="en-US" sz="2000" i="1" dirty="0" err="1" smtClean="0">
                <a:solidFill>
                  <a:srgbClr val="8F7C2D"/>
                </a:solidFill>
                <a:latin typeface="Times New Roman" pitchFamily="18" charset="0"/>
                <a:cs typeface="Times New Roman" pitchFamily="18" charset="0"/>
              </a:rPr>
              <a:t>Twitch'd</a:t>
            </a:r>
            <a:r>
              <a:rPr lang="en-US" sz="2000" i="1" dirty="0" smtClean="0">
                <a:solidFill>
                  <a:srgbClr val="8F7C2D"/>
                </a:solidFill>
                <a:latin typeface="Times New Roman" pitchFamily="18" charset="0"/>
                <a:cs typeface="Times New Roman" pitchFamily="18" charset="0"/>
              </a:rPr>
              <a:t> by the sleeve, he mouths it more and more.</a:t>
            </a:r>
          </a:p>
          <a:p>
            <a:r>
              <a:rPr lang="en-US" sz="2000" i="1" dirty="0" smtClean="0">
                <a:solidFill>
                  <a:srgbClr val="8F7C2D"/>
                </a:solidFill>
                <a:latin typeface="Times New Roman" pitchFamily="18" charset="0"/>
                <a:cs typeface="Times New Roman" pitchFamily="18" charset="0"/>
              </a:rPr>
              <a:t>1. To take into the mouth; to seize with the mouth.</a:t>
            </a:r>
          </a:p>
          <a:p>
            <a:r>
              <a:rPr lang="en-US" sz="2000" i="1" dirty="0" smtClean="0">
                <a:solidFill>
                  <a:srgbClr val="8F7C2D"/>
                </a:solidFill>
                <a:latin typeface="Times New Roman" pitchFamily="18" charset="0"/>
                <a:cs typeface="Times New Roman" pitchFamily="18" charset="0"/>
              </a:rPr>
              <a:t>2. To chew; to grind, as food; to eat; to devour.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a:xfrm>
            <a:off x="457200" y="2209800"/>
            <a:ext cx="8229600" cy="3916363"/>
          </a:xfrm>
        </p:spPr>
        <p:txBody>
          <a:bodyPr/>
          <a:lstStyle/>
          <a:p>
            <a:r>
              <a:rPr lang="en-US" sz="2000" i="1" dirty="0" smtClean="0">
                <a:solidFill>
                  <a:srgbClr val="8F7C2D"/>
                </a:solidFill>
                <a:latin typeface="Times New Roman" pitchFamily="18" charset="0"/>
                <a:cs typeface="Times New Roman" pitchFamily="18" charset="0"/>
              </a:rPr>
              <a:t>3. To form by the mouth, as a bear her cub. [Not used.]</a:t>
            </a:r>
          </a:p>
          <a:p>
            <a:r>
              <a:rPr lang="en-US" sz="2000" i="1" dirty="0" smtClean="0">
                <a:solidFill>
                  <a:srgbClr val="8F7C2D"/>
                </a:solidFill>
                <a:latin typeface="Times New Roman" pitchFamily="18" charset="0"/>
                <a:cs typeface="Times New Roman" pitchFamily="18" charset="0"/>
              </a:rPr>
              <a:t>4. To reproach; to insult.</a:t>
            </a:r>
          </a:p>
          <a:p>
            <a:r>
              <a:rPr lang="en-US" sz="2000" b="1" i="1" dirty="0" smtClean="0">
                <a:solidFill>
                  <a:srgbClr val="8F7C2D"/>
                </a:solidFill>
                <a:latin typeface="Times New Roman" pitchFamily="18" charset="0"/>
                <a:cs typeface="Times New Roman" pitchFamily="18" charset="0"/>
              </a:rPr>
              <a:t>MOUTH, </a:t>
            </a:r>
            <a:r>
              <a:rPr lang="en-US" sz="2000" b="1" i="1" dirty="0" err="1" smtClean="0">
                <a:solidFill>
                  <a:srgbClr val="8F7C2D"/>
                </a:solidFill>
                <a:latin typeface="Times New Roman" pitchFamily="18" charset="0"/>
                <a:cs typeface="Times New Roman" pitchFamily="18" charset="0"/>
              </a:rPr>
              <a:t>v.i</a:t>
            </a:r>
            <a:r>
              <a:rPr lang="en-US" sz="2000" b="1" i="1" dirty="0" smtClean="0">
                <a:solidFill>
                  <a:srgbClr val="8F7C2D"/>
                </a:solidFill>
                <a:latin typeface="Times New Roman" pitchFamily="18" charset="0"/>
                <a:cs typeface="Times New Roman" pitchFamily="18" charset="0"/>
              </a:rPr>
              <a:t>. To speak with a full, round, or loud, affected voice; to vociferate; to rant; as a mouthing actor.</a:t>
            </a:r>
            <a:endParaRPr lang="en-US" sz="2000" i="1" dirty="0" smtClean="0">
              <a:solidFill>
                <a:srgbClr val="8F7C2D"/>
              </a:solidFill>
              <a:latin typeface="Times New Roman" pitchFamily="18" charset="0"/>
              <a:cs typeface="Times New Roman" pitchFamily="18" charset="0"/>
            </a:endParaRPr>
          </a:p>
          <a:p>
            <a:r>
              <a:rPr lang="en-US" sz="2000" i="1" dirty="0" smtClean="0">
                <a:solidFill>
                  <a:srgbClr val="8F7C2D"/>
                </a:solidFill>
                <a:latin typeface="Times New Roman" pitchFamily="18" charset="0"/>
                <a:cs typeface="Times New Roman" pitchFamily="18" charset="0"/>
              </a:rPr>
              <a:t>I'll bellow out for Rome and for my country,</a:t>
            </a:r>
          </a:p>
          <a:p>
            <a:r>
              <a:rPr lang="en-US" sz="2000" i="1" dirty="0" smtClean="0">
                <a:solidFill>
                  <a:srgbClr val="8F7C2D"/>
                </a:solidFill>
                <a:latin typeface="Times New Roman" pitchFamily="18" charset="0"/>
                <a:cs typeface="Times New Roman" pitchFamily="18" charset="0"/>
              </a:rPr>
              <a:t>And mouth at Caesar, till I shake the senate.</a:t>
            </a:r>
            <a:endParaRPr lang="en-US" sz="20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Webster’s 1828 Dictionary</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362200"/>
            <a:ext cx="8229600" cy="3763963"/>
          </a:xfrm>
        </p:spPr>
        <p:txBody>
          <a:bodyPr/>
          <a:lstStyle/>
          <a:p>
            <a:r>
              <a:rPr lang="en-US" dirty="0" smtClean="0">
                <a:solidFill>
                  <a:srgbClr val="8F7C2D"/>
                </a:solidFill>
                <a:latin typeface="Times New Roman" pitchFamily="18" charset="0"/>
                <a:cs typeface="Times New Roman" pitchFamily="18" charset="0"/>
              </a:rPr>
              <a:t>Boldly</a:t>
            </a:r>
          </a:p>
          <a:p>
            <a:r>
              <a:rPr lang="en-US" dirty="0" smtClean="0">
                <a:solidFill>
                  <a:srgbClr val="8F7C2D"/>
                </a:solidFill>
                <a:latin typeface="Times New Roman" pitchFamily="18" charset="0"/>
                <a:cs typeface="Times New Roman" pitchFamily="18" charset="0"/>
              </a:rPr>
              <a:t>BOLDLY, adv. In a bold matter; courageously; intrepidly; without timidity or fear; with confidence. Sometimes, perhaps, in a bad sense, for impudently.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Strong’s Hebrew and Greek Dictionaries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i="1" dirty="0" smtClean="0">
                <a:solidFill>
                  <a:srgbClr val="8F7C2D"/>
                </a:solidFill>
                <a:latin typeface="Times New Roman" pitchFamily="18" charset="0"/>
                <a:cs typeface="Times New Roman" pitchFamily="18" charset="0"/>
              </a:rPr>
              <a:t>G4750</a:t>
            </a:r>
          </a:p>
          <a:p>
            <a:r>
              <a:rPr lang="vi-VN" sz="2800" i="1" dirty="0" smtClean="0">
                <a:solidFill>
                  <a:srgbClr val="8F7C2D"/>
                </a:solidFill>
                <a:latin typeface="Times New Roman" pitchFamily="18" charset="0"/>
                <a:cs typeface="Times New Roman" pitchFamily="18" charset="0"/>
              </a:rPr>
              <a:t>στόμα</a:t>
            </a:r>
          </a:p>
          <a:p>
            <a:r>
              <a:rPr lang="en-US" sz="2800" i="1" dirty="0" smtClean="0">
                <a:solidFill>
                  <a:srgbClr val="8F7C2D"/>
                </a:solidFill>
                <a:latin typeface="Times New Roman" pitchFamily="18" charset="0"/>
                <a:cs typeface="Times New Roman" pitchFamily="18" charset="0"/>
              </a:rPr>
              <a:t>stoma</a:t>
            </a:r>
          </a:p>
          <a:p>
            <a:r>
              <a:rPr lang="en-US" sz="2800" i="1" dirty="0" err="1" smtClean="0">
                <a:solidFill>
                  <a:srgbClr val="8F7C2D"/>
                </a:solidFill>
                <a:latin typeface="Times New Roman" pitchFamily="18" charset="0"/>
                <a:cs typeface="Times New Roman" pitchFamily="18" charset="0"/>
              </a:rPr>
              <a:t>stom</a:t>
            </a:r>
            <a:r>
              <a:rPr lang="en-US" sz="2800" i="1" dirty="0" smtClean="0">
                <a:solidFill>
                  <a:srgbClr val="8F7C2D"/>
                </a:solidFill>
                <a:latin typeface="Times New Roman" pitchFamily="18" charset="0"/>
                <a:cs typeface="Times New Roman" pitchFamily="18" charset="0"/>
              </a:rPr>
              <a:t>'-a</a:t>
            </a:r>
          </a:p>
          <a:p>
            <a:r>
              <a:rPr lang="en-US" sz="2800" i="1" dirty="0" smtClean="0">
                <a:solidFill>
                  <a:srgbClr val="8F7C2D"/>
                </a:solidFill>
                <a:latin typeface="Times New Roman" pitchFamily="18" charset="0"/>
                <a:cs typeface="Times New Roman" pitchFamily="18" charset="0"/>
              </a:rPr>
              <a:t>Probably </a:t>
            </a:r>
            <a:r>
              <a:rPr lang="en-US" sz="2800" i="1" dirty="0" err="1" smtClean="0">
                <a:solidFill>
                  <a:srgbClr val="8F7C2D"/>
                </a:solidFill>
                <a:latin typeface="Times New Roman" pitchFamily="18" charset="0"/>
                <a:cs typeface="Times New Roman" pitchFamily="18" charset="0"/>
              </a:rPr>
              <a:t>stregthened</a:t>
            </a:r>
            <a:r>
              <a:rPr lang="en-US" sz="2800" i="1" dirty="0" smtClean="0">
                <a:solidFill>
                  <a:srgbClr val="8F7C2D"/>
                </a:solidFill>
                <a:latin typeface="Times New Roman" pitchFamily="18" charset="0"/>
                <a:cs typeface="Times New Roman" pitchFamily="18" charset="0"/>
              </a:rPr>
              <a:t> from a presumed derivative of the base of G5114; the mouth (as if a gash in the face); by implication language (and its relations); figuratively an opening (in the earth); specifically the front or edge (of a weapon): - edge, face, mouth.</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Strong’s Hebrew and Greek Dictionaries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144963"/>
          </a:xfrm>
        </p:spPr>
        <p:txBody>
          <a:bodyPr/>
          <a:lstStyle/>
          <a:p>
            <a:r>
              <a:rPr lang="en-US" b="1" dirty="0" smtClean="0">
                <a:solidFill>
                  <a:srgbClr val="8F7C2D"/>
                </a:solidFill>
                <a:latin typeface="Times New Roman" pitchFamily="18" charset="0"/>
                <a:cs typeface="Times New Roman" pitchFamily="18" charset="0"/>
              </a:rPr>
              <a:t>G457</a:t>
            </a:r>
          </a:p>
          <a:p>
            <a:r>
              <a:rPr lang="vi-VN" dirty="0" smtClean="0">
                <a:solidFill>
                  <a:srgbClr val="8F7C2D"/>
                </a:solidFill>
                <a:latin typeface="Times New Roman" pitchFamily="18" charset="0"/>
                <a:cs typeface="Times New Roman" pitchFamily="18" charset="0"/>
              </a:rPr>
              <a:t>ἄνοιξις</a:t>
            </a:r>
          </a:p>
          <a:p>
            <a:r>
              <a:rPr lang="en-US" dirty="0" err="1" smtClean="0">
                <a:solidFill>
                  <a:srgbClr val="8F7C2D"/>
                </a:solidFill>
                <a:latin typeface="Times New Roman" pitchFamily="18" charset="0"/>
                <a:cs typeface="Times New Roman" pitchFamily="18" charset="0"/>
              </a:rPr>
              <a:t>anoixis</a:t>
            </a:r>
            <a:endParaRPr lang="en-US" dirty="0" smtClean="0">
              <a:solidFill>
                <a:srgbClr val="8F7C2D"/>
              </a:solidFill>
              <a:latin typeface="Times New Roman" pitchFamily="18" charset="0"/>
              <a:cs typeface="Times New Roman" pitchFamily="18" charset="0"/>
            </a:endParaRPr>
          </a:p>
          <a:p>
            <a:r>
              <a:rPr lang="en-US" i="1" dirty="0" smtClean="0">
                <a:solidFill>
                  <a:srgbClr val="8F7C2D"/>
                </a:solidFill>
                <a:latin typeface="Times New Roman" pitchFamily="18" charset="0"/>
                <a:cs typeface="Times New Roman" pitchFamily="18" charset="0"/>
              </a:rPr>
              <a:t>an'-</a:t>
            </a:r>
            <a:r>
              <a:rPr lang="en-US" i="1" dirty="0" err="1" smtClean="0">
                <a:solidFill>
                  <a:srgbClr val="8F7C2D"/>
                </a:solidFill>
                <a:latin typeface="Times New Roman" pitchFamily="18" charset="0"/>
                <a:cs typeface="Times New Roman" pitchFamily="18" charset="0"/>
              </a:rPr>
              <a:t>oix</a:t>
            </a:r>
            <a:r>
              <a:rPr lang="en-US" i="1" dirty="0" smtClean="0">
                <a:solidFill>
                  <a:srgbClr val="8F7C2D"/>
                </a:solidFill>
                <a:latin typeface="Times New Roman" pitchFamily="18" charset="0"/>
                <a:cs typeface="Times New Roman" pitchFamily="18" charset="0"/>
              </a:rPr>
              <a:t>-is</a:t>
            </a:r>
          </a:p>
          <a:p>
            <a:r>
              <a:rPr lang="en-US" dirty="0" smtClean="0">
                <a:solidFill>
                  <a:srgbClr val="8F7C2D"/>
                </a:solidFill>
                <a:latin typeface="Times New Roman" pitchFamily="18" charset="0"/>
                <a:cs typeface="Times New Roman" pitchFamily="18" charset="0"/>
              </a:rPr>
              <a:t>From G455; </a:t>
            </a:r>
            <a:r>
              <a:rPr lang="en-US" i="1" dirty="0" smtClean="0">
                <a:solidFill>
                  <a:srgbClr val="8F7C2D"/>
                </a:solidFill>
                <a:latin typeface="Times New Roman" pitchFamily="18" charset="0"/>
                <a:cs typeface="Times New Roman" pitchFamily="18" charset="0"/>
              </a:rPr>
              <a:t>opening (throat): - X open.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Thayer’s Greek Definitions</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8F7C2D"/>
                </a:solidFill>
                <a:latin typeface="Times New Roman" pitchFamily="18" charset="0"/>
                <a:cs typeface="Times New Roman" pitchFamily="18" charset="0"/>
              </a:rPr>
              <a:t>G457</a:t>
            </a:r>
          </a:p>
          <a:p>
            <a:r>
              <a:rPr lang="vi-VN" dirty="0" smtClean="0">
                <a:solidFill>
                  <a:srgbClr val="8F7C2D"/>
                </a:solidFill>
                <a:latin typeface="Times New Roman" pitchFamily="18" charset="0"/>
                <a:cs typeface="Times New Roman" pitchFamily="18" charset="0"/>
              </a:rPr>
              <a:t>ἄνοιξις</a:t>
            </a:r>
          </a:p>
          <a:p>
            <a:r>
              <a:rPr lang="en-US" dirty="0" err="1" smtClean="0">
                <a:solidFill>
                  <a:srgbClr val="8F7C2D"/>
                </a:solidFill>
                <a:latin typeface="Times New Roman" pitchFamily="18" charset="0"/>
                <a:cs typeface="Times New Roman" pitchFamily="18" charset="0"/>
              </a:rPr>
              <a:t>anoixis</a:t>
            </a:r>
            <a:endParaRPr lang="en-US" dirty="0" smtClean="0">
              <a:solidFill>
                <a:srgbClr val="8F7C2D"/>
              </a:solidFill>
              <a:latin typeface="Times New Roman" pitchFamily="18" charset="0"/>
              <a:cs typeface="Times New Roman" pitchFamily="18" charset="0"/>
            </a:endParaRPr>
          </a:p>
          <a:p>
            <a:r>
              <a:rPr lang="en-US" b="1" dirty="0" smtClean="0">
                <a:solidFill>
                  <a:srgbClr val="8F7C2D"/>
                </a:solidFill>
                <a:latin typeface="Times New Roman" pitchFamily="18" charset="0"/>
                <a:cs typeface="Times New Roman" pitchFamily="18" charset="0"/>
              </a:rPr>
              <a:t>Thayer Definition:</a:t>
            </a:r>
          </a:p>
          <a:p>
            <a:r>
              <a:rPr lang="en-US" dirty="0" smtClean="0">
                <a:solidFill>
                  <a:srgbClr val="8F7C2D"/>
                </a:solidFill>
                <a:latin typeface="Times New Roman" pitchFamily="18" charset="0"/>
                <a:cs typeface="Times New Roman" pitchFamily="18" charset="0"/>
              </a:rPr>
              <a:t>1) an opening</a:t>
            </a:r>
          </a:p>
          <a:p>
            <a:r>
              <a:rPr lang="en-US" b="1" dirty="0" smtClean="0">
                <a:solidFill>
                  <a:srgbClr val="8F7C2D"/>
                </a:solidFill>
                <a:latin typeface="Times New Roman" pitchFamily="18" charset="0"/>
                <a:cs typeface="Times New Roman" pitchFamily="18" charset="0"/>
              </a:rPr>
              <a:t>Part of Speech: noun feminine</a:t>
            </a:r>
          </a:p>
          <a:p>
            <a:r>
              <a:rPr lang="en-US" b="1" dirty="0" smtClean="0">
                <a:solidFill>
                  <a:srgbClr val="8F7C2D"/>
                </a:solidFill>
                <a:latin typeface="Times New Roman" pitchFamily="18" charset="0"/>
                <a:cs typeface="Times New Roman" pitchFamily="18" charset="0"/>
              </a:rPr>
              <a:t>A Related Word by Thayer’s/Strong’s Number: from G455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4221163"/>
          </a:xfrm>
        </p:spPr>
        <p:txBody>
          <a:bodyPr/>
          <a:lstStyle/>
          <a:p>
            <a:r>
              <a:rPr lang="en-US" b="1" dirty="0" smtClean="0">
                <a:solidFill>
                  <a:srgbClr val="8F7C2D"/>
                </a:solidFill>
                <a:latin typeface="Times New Roman" pitchFamily="18" charset="0"/>
                <a:cs typeface="Times New Roman" pitchFamily="18" charset="0"/>
              </a:rPr>
              <a:t>G457</a:t>
            </a:r>
          </a:p>
          <a:p>
            <a:r>
              <a:rPr lang="vi-VN" dirty="0" smtClean="0">
                <a:solidFill>
                  <a:srgbClr val="8F7C2D"/>
                </a:solidFill>
                <a:latin typeface="Times New Roman" pitchFamily="18" charset="0"/>
                <a:cs typeface="Times New Roman" pitchFamily="18" charset="0"/>
              </a:rPr>
              <a:t>ἄνοιξις</a:t>
            </a:r>
          </a:p>
          <a:p>
            <a:r>
              <a:rPr lang="en-US" dirty="0" err="1" smtClean="0">
                <a:solidFill>
                  <a:srgbClr val="8F7C2D"/>
                </a:solidFill>
                <a:latin typeface="Times New Roman" pitchFamily="18" charset="0"/>
                <a:cs typeface="Times New Roman" pitchFamily="18" charset="0"/>
              </a:rPr>
              <a:t>anoixis</a:t>
            </a:r>
            <a:endParaRPr lang="en-US" dirty="0" smtClean="0">
              <a:solidFill>
                <a:srgbClr val="8F7C2D"/>
              </a:solidFill>
              <a:latin typeface="Times New Roman" pitchFamily="18" charset="0"/>
              <a:cs typeface="Times New Roman" pitchFamily="18" charset="0"/>
            </a:endParaRPr>
          </a:p>
          <a:p>
            <a:r>
              <a:rPr lang="en-US" b="1" dirty="0" smtClean="0">
                <a:solidFill>
                  <a:srgbClr val="8F7C2D"/>
                </a:solidFill>
                <a:latin typeface="Times New Roman" pitchFamily="18" charset="0"/>
                <a:cs typeface="Times New Roman" pitchFamily="18" charset="0"/>
              </a:rPr>
              <a:t>Total KJV Occurrences: 1</a:t>
            </a:r>
          </a:p>
          <a:p>
            <a:r>
              <a:rPr lang="en-US" b="1" dirty="0" smtClean="0">
                <a:solidFill>
                  <a:srgbClr val="8F7C2D"/>
                </a:solidFill>
                <a:latin typeface="Times New Roman" pitchFamily="18" charset="0"/>
                <a:cs typeface="Times New Roman" pitchFamily="18" charset="0"/>
              </a:rPr>
              <a:t>open, 1</a:t>
            </a:r>
          </a:p>
          <a:p>
            <a:r>
              <a:rPr lang="en-US" u="sng" dirty="0" smtClean="0">
                <a:solidFill>
                  <a:srgbClr val="8F7C2D"/>
                </a:solidFill>
                <a:latin typeface="Times New Roman" pitchFamily="18" charset="0"/>
                <a:cs typeface="Times New Roman" pitchFamily="18" charset="0"/>
              </a:rPr>
              <a:t>Eph_6:19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Thayer’s Greek Definitions</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i="1" dirty="0" smtClean="0">
                <a:solidFill>
                  <a:srgbClr val="8F7C2D"/>
                </a:solidFill>
                <a:latin typeface="Times New Roman" pitchFamily="18" charset="0"/>
                <a:cs typeface="Times New Roman" pitchFamily="18" charset="0"/>
              </a:rPr>
              <a:t>G4750</a:t>
            </a:r>
          </a:p>
          <a:p>
            <a:r>
              <a:rPr lang="vi-VN" sz="2000" i="1" dirty="0" smtClean="0">
                <a:solidFill>
                  <a:srgbClr val="8F7C2D"/>
                </a:solidFill>
                <a:latin typeface="Times New Roman" pitchFamily="18" charset="0"/>
                <a:cs typeface="Times New Roman" pitchFamily="18" charset="0"/>
              </a:rPr>
              <a:t>στόμα</a:t>
            </a:r>
          </a:p>
          <a:p>
            <a:r>
              <a:rPr lang="en-US" sz="2000" i="1" dirty="0" smtClean="0">
                <a:solidFill>
                  <a:srgbClr val="8F7C2D"/>
                </a:solidFill>
                <a:latin typeface="Times New Roman" pitchFamily="18" charset="0"/>
                <a:cs typeface="Times New Roman" pitchFamily="18" charset="0"/>
              </a:rPr>
              <a:t>stoma</a:t>
            </a:r>
          </a:p>
          <a:p>
            <a:r>
              <a:rPr lang="en-US" sz="2000" b="1" i="1" dirty="0" smtClean="0">
                <a:solidFill>
                  <a:srgbClr val="8F7C2D"/>
                </a:solidFill>
                <a:latin typeface="Times New Roman" pitchFamily="18" charset="0"/>
                <a:cs typeface="Times New Roman" pitchFamily="18" charset="0"/>
              </a:rPr>
              <a:t>Thayer Definition:</a:t>
            </a:r>
          </a:p>
          <a:p>
            <a:r>
              <a:rPr lang="en-US" sz="2000" i="1" dirty="0" smtClean="0">
                <a:solidFill>
                  <a:srgbClr val="8F7C2D"/>
                </a:solidFill>
                <a:latin typeface="Times New Roman" pitchFamily="18" charset="0"/>
                <a:cs typeface="Times New Roman" pitchFamily="18" charset="0"/>
              </a:rPr>
              <a:t>1) the mouth, as part of the body: of man, of animals, of fish, etc.</a:t>
            </a:r>
          </a:p>
          <a:p>
            <a:r>
              <a:rPr lang="en-US" sz="2000" i="1" dirty="0" smtClean="0">
                <a:solidFill>
                  <a:srgbClr val="8F7C2D"/>
                </a:solidFill>
                <a:latin typeface="Times New Roman" pitchFamily="18" charset="0"/>
                <a:cs typeface="Times New Roman" pitchFamily="18" charset="0"/>
              </a:rPr>
              <a:t>1a) since thoughts of a man’s soul find verbal utterance by his mouth, the “heart” or “soul” and the mouth are distinguished</a:t>
            </a:r>
          </a:p>
          <a:p>
            <a:r>
              <a:rPr lang="en-US" sz="2000" i="1" dirty="0" smtClean="0">
                <a:solidFill>
                  <a:srgbClr val="8F7C2D"/>
                </a:solidFill>
                <a:latin typeface="Times New Roman" pitchFamily="18" charset="0"/>
                <a:cs typeface="Times New Roman" pitchFamily="18" charset="0"/>
              </a:rPr>
              <a:t>2) the edge of a sword</a:t>
            </a:r>
          </a:p>
          <a:p>
            <a:r>
              <a:rPr lang="en-US" sz="2000" b="1" i="1" dirty="0" smtClean="0">
                <a:solidFill>
                  <a:srgbClr val="8F7C2D"/>
                </a:solidFill>
                <a:latin typeface="Times New Roman" pitchFamily="18" charset="0"/>
                <a:cs typeface="Times New Roman" pitchFamily="18" charset="0"/>
              </a:rPr>
              <a:t>Part of Speech: noun neuter</a:t>
            </a:r>
          </a:p>
          <a:p>
            <a:r>
              <a:rPr lang="en-US" sz="2000" b="1" i="1" dirty="0" smtClean="0">
                <a:solidFill>
                  <a:srgbClr val="8F7C2D"/>
                </a:solidFill>
                <a:latin typeface="Times New Roman" pitchFamily="18" charset="0"/>
                <a:cs typeface="Times New Roman" pitchFamily="18" charset="0"/>
              </a:rPr>
              <a:t>A Related Word by Thayer’s/Strong’s Number: probably strengthened from a presumed derivative of the base of G5114</a:t>
            </a:r>
          </a:p>
          <a:p>
            <a:r>
              <a:rPr lang="en-US" sz="2000" b="1" i="1" dirty="0" smtClean="0">
                <a:solidFill>
                  <a:srgbClr val="8F7C2D"/>
                </a:solidFill>
                <a:latin typeface="Times New Roman" pitchFamily="18" charset="0"/>
                <a:cs typeface="Times New Roman" pitchFamily="18" charset="0"/>
              </a:rPr>
              <a:t>Citing in TDNT: 7:692, 1089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400" b="1" i="1" dirty="0" smtClean="0">
                <a:solidFill>
                  <a:srgbClr val="8F7C2D"/>
                </a:solidFill>
                <a:latin typeface="Times New Roman" pitchFamily="18" charset="0"/>
                <a:cs typeface="Times New Roman" pitchFamily="18" charset="0"/>
              </a:rPr>
              <a:t>G4750</a:t>
            </a:r>
          </a:p>
          <a:p>
            <a:r>
              <a:rPr lang="vi-VN" sz="2000" i="1" dirty="0" smtClean="0">
                <a:solidFill>
                  <a:srgbClr val="8F7C2D"/>
                </a:solidFill>
                <a:latin typeface="Times New Roman" pitchFamily="18" charset="0"/>
                <a:cs typeface="Times New Roman" pitchFamily="18" charset="0"/>
              </a:rPr>
              <a:t>στόμα</a:t>
            </a:r>
          </a:p>
          <a:p>
            <a:r>
              <a:rPr lang="en-US" sz="1400" i="1" dirty="0" smtClean="0">
                <a:solidFill>
                  <a:srgbClr val="8F7C2D"/>
                </a:solidFill>
                <a:latin typeface="Times New Roman" pitchFamily="18" charset="0"/>
                <a:cs typeface="Times New Roman" pitchFamily="18" charset="0"/>
              </a:rPr>
              <a:t>stoma</a:t>
            </a:r>
          </a:p>
          <a:p>
            <a:r>
              <a:rPr lang="en-US" sz="1400" b="1" i="1" dirty="0" smtClean="0">
                <a:solidFill>
                  <a:srgbClr val="8F7C2D"/>
                </a:solidFill>
                <a:latin typeface="Times New Roman" pitchFamily="18" charset="0"/>
                <a:cs typeface="Times New Roman" pitchFamily="18" charset="0"/>
              </a:rPr>
              <a:t>Total KJV Occurrences: 79</a:t>
            </a:r>
          </a:p>
          <a:p>
            <a:r>
              <a:rPr lang="en-US" sz="1400" b="1" i="1" dirty="0" smtClean="0">
                <a:solidFill>
                  <a:srgbClr val="8F7C2D"/>
                </a:solidFill>
                <a:latin typeface="Times New Roman" pitchFamily="18" charset="0"/>
                <a:cs typeface="Times New Roman" pitchFamily="18" charset="0"/>
              </a:rPr>
              <a:t>mouth, 69</a:t>
            </a:r>
          </a:p>
          <a:p>
            <a:r>
              <a:rPr lang="en-US" sz="1400" i="1" u="sng" dirty="0" smtClean="0">
                <a:solidFill>
                  <a:srgbClr val="8F7C2D"/>
                </a:solidFill>
                <a:latin typeface="Times New Roman" pitchFamily="18" charset="0"/>
                <a:cs typeface="Times New Roman" pitchFamily="18" charset="0"/>
              </a:rPr>
              <a:t>Mat_4:4, Mat_5:2, Mat_13:34-35 (2), Mat_15:8, Mat_15:11 (2), Mat_15:17-18 (2), Mat_17:27, Mat_21:16 (2), Luk_1:64, Luk_1:70, Luk_4:22, Luk_6:45, Luk_11:54, Luk_19:22, Luk_21:15, Luk_22:71, Joh_19:29, Act_1:16, Act_3:18, Act_3:21, Act_4:25, Act_8:32, Act_8:35, Act_10:34, Act_11:8, Act_15:7, Act_22:14 (2), Act_23:2, Rom_3:14, Rom_3:19, Rom_10:8-10 (3), Rom_15:6, 2Co_6:11, 2Co_13:1, Eph_4:29, Eph_6:19, Col_3:8, 2Th_2:8, 2Ti_4:17, Jam_3:10, 1Pe_2:22, Rev_3:16 (4), Rev_9:19, Rev_10:9-10 (2), Rev_11:5, Rev_12:15-16 (3), Rev_13:2 (2), Rev_13:5-6 (2), Rev_14:5, Rev_16:13 (3), Rev_19:15, Rev_19:21</a:t>
            </a:r>
          </a:p>
          <a:p>
            <a:r>
              <a:rPr lang="en-US" sz="1400" b="1" i="1" dirty="0" smtClean="0">
                <a:solidFill>
                  <a:srgbClr val="8F7C2D"/>
                </a:solidFill>
                <a:latin typeface="Times New Roman" pitchFamily="18" charset="0"/>
                <a:cs typeface="Times New Roman" pitchFamily="18" charset="0"/>
              </a:rPr>
              <a:t>face, 4</a:t>
            </a:r>
          </a:p>
          <a:p>
            <a:r>
              <a:rPr lang="en-US" sz="1400" i="1" u="sng" dirty="0" smtClean="0">
                <a:solidFill>
                  <a:srgbClr val="8F7C2D"/>
                </a:solidFill>
                <a:latin typeface="Times New Roman" pitchFamily="18" charset="0"/>
                <a:cs typeface="Times New Roman" pitchFamily="18" charset="0"/>
              </a:rPr>
              <a:t>2Jo_1:12 (2), 3Jo_1:14 (2)</a:t>
            </a:r>
          </a:p>
          <a:p>
            <a:r>
              <a:rPr lang="en-US" sz="1400" b="1" i="1" dirty="0" smtClean="0">
                <a:solidFill>
                  <a:srgbClr val="8F7C2D"/>
                </a:solidFill>
                <a:latin typeface="Times New Roman" pitchFamily="18" charset="0"/>
                <a:cs typeface="Times New Roman" pitchFamily="18" charset="0"/>
              </a:rPr>
              <a:t>mouths, 4</a:t>
            </a:r>
          </a:p>
          <a:p>
            <a:r>
              <a:rPr lang="en-US" sz="1400" i="1" u="sng" dirty="0" smtClean="0">
                <a:solidFill>
                  <a:srgbClr val="8F7C2D"/>
                </a:solidFill>
                <a:latin typeface="Times New Roman" pitchFamily="18" charset="0"/>
                <a:cs typeface="Times New Roman" pitchFamily="18" charset="0"/>
              </a:rPr>
              <a:t>Heb_11:33, Jam_3:3, Rev_9:17-18 (2)</a:t>
            </a:r>
          </a:p>
          <a:p>
            <a:r>
              <a:rPr lang="en-US" sz="1400" b="1" i="1" dirty="0" smtClean="0">
                <a:solidFill>
                  <a:srgbClr val="8F7C2D"/>
                </a:solidFill>
                <a:latin typeface="Times New Roman" pitchFamily="18" charset="0"/>
                <a:cs typeface="Times New Roman" pitchFamily="18" charset="0"/>
              </a:rPr>
              <a:t>edge, 2</a:t>
            </a:r>
          </a:p>
          <a:p>
            <a:r>
              <a:rPr lang="en-US" sz="1400" i="1" u="sng" dirty="0" smtClean="0">
                <a:solidFill>
                  <a:srgbClr val="8F7C2D"/>
                </a:solidFill>
                <a:latin typeface="Times New Roman" pitchFamily="18" charset="0"/>
                <a:cs typeface="Times New Roman" pitchFamily="18" charset="0"/>
              </a:rPr>
              <a:t>Luk_21:24, Heb_11:34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F7C2D"/>
                </a:solidFill>
                <a:latin typeface="Times New Roman" pitchFamily="18" charset="0"/>
                <a:cs typeface="Times New Roman" pitchFamily="18" charset="0"/>
              </a:rPr>
              <a:t>Strong’s Hebrew and Greek Dictionaries</a:t>
            </a:r>
            <a:endParaRPr lang="en-US" sz="3600"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000" b="1" dirty="0" smtClean="0">
                <a:solidFill>
                  <a:srgbClr val="8F7C2D"/>
                </a:solidFill>
                <a:latin typeface="Times New Roman" pitchFamily="18" charset="0"/>
                <a:cs typeface="Times New Roman" pitchFamily="18" charset="0"/>
              </a:rPr>
              <a:t>G3954</a:t>
            </a:r>
          </a:p>
          <a:p>
            <a:r>
              <a:rPr lang="vi-VN" sz="3000" dirty="0" smtClean="0">
                <a:solidFill>
                  <a:srgbClr val="8F7C2D"/>
                </a:solidFill>
                <a:latin typeface="Times New Roman" pitchFamily="18" charset="0"/>
                <a:cs typeface="Times New Roman" pitchFamily="18" charset="0"/>
              </a:rPr>
              <a:t>παῤῥησία</a:t>
            </a:r>
          </a:p>
          <a:p>
            <a:r>
              <a:rPr lang="en-US" sz="3000" dirty="0" err="1" smtClean="0">
                <a:solidFill>
                  <a:srgbClr val="8F7C2D"/>
                </a:solidFill>
                <a:latin typeface="Times New Roman" pitchFamily="18" charset="0"/>
                <a:cs typeface="Times New Roman" pitchFamily="18" charset="0"/>
              </a:rPr>
              <a:t>parrhēsia</a:t>
            </a:r>
            <a:endParaRPr lang="en-US" sz="3000" dirty="0" smtClean="0">
              <a:solidFill>
                <a:srgbClr val="8F7C2D"/>
              </a:solidFill>
              <a:latin typeface="Times New Roman" pitchFamily="18" charset="0"/>
              <a:cs typeface="Times New Roman" pitchFamily="18" charset="0"/>
            </a:endParaRPr>
          </a:p>
          <a:p>
            <a:r>
              <a:rPr lang="en-US" sz="3000" i="1" dirty="0" smtClean="0">
                <a:solidFill>
                  <a:srgbClr val="8F7C2D"/>
                </a:solidFill>
                <a:latin typeface="Times New Roman" pitchFamily="18" charset="0"/>
                <a:cs typeface="Times New Roman" pitchFamily="18" charset="0"/>
              </a:rPr>
              <a:t>par-</a:t>
            </a:r>
            <a:r>
              <a:rPr lang="en-US" sz="3000" i="1" dirty="0" err="1" smtClean="0">
                <a:solidFill>
                  <a:srgbClr val="8F7C2D"/>
                </a:solidFill>
                <a:latin typeface="Times New Roman" pitchFamily="18" charset="0"/>
                <a:cs typeface="Times New Roman" pitchFamily="18" charset="0"/>
              </a:rPr>
              <a:t>rhay</a:t>
            </a:r>
            <a:r>
              <a:rPr lang="en-US" sz="3000" i="1" dirty="0" smtClean="0">
                <a:solidFill>
                  <a:srgbClr val="8F7C2D"/>
                </a:solidFill>
                <a:latin typeface="Times New Roman" pitchFamily="18" charset="0"/>
                <a:cs typeface="Times New Roman" pitchFamily="18" charset="0"/>
              </a:rPr>
              <a:t>-see'-ah</a:t>
            </a:r>
          </a:p>
          <a:p>
            <a:r>
              <a:rPr lang="en-US" sz="3000" dirty="0" smtClean="0">
                <a:solidFill>
                  <a:srgbClr val="8F7C2D"/>
                </a:solidFill>
                <a:latin typeface="Times New Roman" pitchFamily="18" charset="0"/>
                <a:cs typeface="Times New Roman" pitchFamily="18" charset="0"/>
              </a:rPr>
              <a:t>From G3956 and a derivative of G4483; </a:t>
            </a:r>
            <a:r>
              <a:rPr lang="en-US" sz="3000" i="1" dirty="0" smtClean="0">
                <a:solidFill>
                  <a:srgbClr val="8F7C2D"/>
                </a:solidFill>
                <a:latin typeface="Times New Roman" pitchFamily="18" charset="0"/>
                <a:cs typeface="Times New Roman" pitchFamily="18" charset="0"/>
              </a:rPr>
              <a:t>all out </a:t>
            </a:r>
            <a:r>
              <a:rPr lang="en-US" sz="3000" i="1" dirty="0" err="1" smtClean="0">
                <a:solidFill>
                  <a:srgbClr val="8F7C2D"/>
                </a:solidFill>
                <a:latin typeface="Times New Roman" pitchFamily="18" charset="0"/>
                <a:cs typeface="Times New Roman" pitchFamily="18" charset="0"/>
              </a:rPr>
              <a:t>spokenness</a:t>
            </a:r>
            <a:r>
              <a:rPr lang="en-US" sz="3000" i="1" dirty="0" smtClean="0">
                <a:solidFill>
                  <a:srgbClr val="8F7C2D"/>
                </a:solidFill>
                <a:latin typeface="Times New Roman" pitchFamily="18" charset="0"/>
                <a:cs typeface="Times New Roman" pitchFamily="18" charset="0"/>
              </a:rPr>
              <a:t>, that is, frankness, bluntness, publicity; by implication assurance: - bold (X -</a:t>
            </a:r>
            <a:r>
              <a:rPr lang="en-US" sz="3000" i="1" dirty="0" err="1" smtClean="0">
                <a:solidFill>
                  <a:srgbClr val="8F7C2D"/>
                </a:solidFill>
                <a:latin typeface="Times New Roman" pitchFamily="18" charset="0"/>
                <a:cs typeface="Times New Roman" pitchFamily="18" charset="0"/>
              </a:rPr>
              <a:t>ly</a:t>
            </a:r>
            <a:r>
              <a:rPr lang="en-US" sz="3000" i="1" dirty="0" smtClean="0">
                <a:solidFill>
                  <a:srgbClr val="8F7C2D"/>
                </a:solidFill>
                <a:latin typeface="Times New Roman" pitchFamily="18" charset="0"/>
                <a:cs typeface="Times New Roman" pitchFamily="18" charset="0"/>
              </a:rPr>
              <a:t>, -</a:t>
            </a:r>
            <a:r>
              <a:rPr lang="en-US" sz="3000" i="1" dirty="0" err="1" smtClean="0">
                <a:solidFill>
                  <a:srgbClr val="8F7C2D"/>
                </a:solidFill>
                <a:latin typeface="Times New Roman" pitchFamily="18" charset="0"/>
                <a:cs typeface="Times New Roman" pitchFamily="18" charset="0"/>
              </a:rPr>
              <a:t>ness</a:t>
            </a:r>
            <a:r>
              <a:rPr lang="en-US" sz="3000" i="1" dirty="0" smtClean="0">
                <a:solidFill>
                  <a:srgbClr val="8F7C2D"/>
                </a:solidFill>
                <a:latin typeface="Times New Roman" pitchFamily="18" charset="0"/>
                <a:cs typeface="Times New Roman" pitchFamily="18" charset="0"/>
              </a:rPr>
              <a:t>, -</a:t>
            </a:r>
            <a:r>
              <a:rPr lang="en-US" sz="3000" i="1" dirty="0" err="1" smtClean="0">
                <a:solidFill>
                  <a:srgbClr val="8F7C2D"/>
                </a:solidFill>
                <a:latin typeface="Times New Roman" pitchFamily="18" charset="0"/>
                <a:cs typeface="Times New Roman" pitchFamily="18" charset="0"/>
              </a:rPr>
              <a:t>ness</a:t>
            </a:r>
            <a:r>
              <a:rPr lang="en-US" sz="3000" i="1" dirty="0" smtClean="0">
                <a:solidFill>
                  <a:srgbClr val="8F7C2D"/>
                </a:solidFill>
                <a:latin typeface="Times New Roman" pitchFamily="18" charset="0"/>
                <a:cs typeface="Times New Roman" pitchFamily="18" charset="0"/>
              </a:rPr>
              <a:t> of speech), confidence, X freely, X openly, X plainly (-</a:t>
            </a:r>
            <a:r>
              <a:rPr lang="en-US" sz="3000" i="1" dirty="0" err="1" smtClean="0">
                <a:solidFill>
                  <a:srgbClr val="8F7C2D"/>
                </a:solidFill>
                <a:latin typeface="Times New Roman" pitchFamily="18" charset="0"/>
                <a:cs typeface="Times New Roman" pitchFamily="18" charset="0"/>
              </a:rPr>
              <a:t>ness</a:t>
            </a:r>
            <a:r>
              <a:rPr lang="en-US" sz="3000" i="1" dirty="0" smtClean="0">
                <a:solidFill>
                  <a:srgbClr val="8F7C2D"/>
                </a:solidFill>
                <a:latin typeface="Times New Roman" pitchFamily="18" charset="0"/>
                <a:cs typeface="Times New Roman" pitchFamily="18" charset="0"/>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Thayer’s Greek Definitions</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8F7C2D"/>
                </a:solidFill>
                <a:latin typeface="Times New Roman" pitchFamily="18" charset="0"/>
                <a:cs typeface="Times New Roman" pitchFamily="18" charset="0"/>
              </a:rPr>
              <a:t>G3954</a:t>
            </a:r>
          </a:p>
          <a:p>
            <a:r>
              <a:rPr lang="vi-VN" sz="1800" dirty="0" smtClean="0">
                <a:solidFill>
                  <a:srgbClr val="8F7C2D"/>
                </a:solidFill>
                <a:latin typeface="Times New Roman" pitchFamily="18" charset="0"/>
                <a:cs typeface="Times New Roman" pitchFamily="18" charset="0"/>
              </a:rPr>
              <a:t>παῤῥησία</a:t>
            </a:r>
          </a:p>
          <a:p>
            <a:r>
              <a:rPr lang="en-US" sz="1800" dirty="0" err="1" smtClean="0">
                <a:solidFill>
                  <a:srgbClr val="8F7C2D"/>
                </a:solidFill>
                <a:latin typeface="Times New Roman" pitchFamily="18" charset="0"/>
                <a:cs typeface="Times New Roman" pitchFamily="18" charset="0"/>
              </a:rPr>
              <a:t>parrhēsia</a:t>
            </a:r>
            <a:endParaRPr lang="en-US" sz="1800" dirty="0" smtClean="0">
              <a:solidFill>
                <a:srgbClr val="8F7C2D"/>
              </a:solidFill>
              <a:latin typeface="Times New Roman" pitchFamily="18" charset="0"/>
              <a:cs typeface="Times New Roman" pitchFamily="18" charset="0"/>
            </a:endParaRPr>
          </a:p>
          <a:p>
            <a:r>
              <a:rPr lang="en-US" sz="1800" b="1" dirty="0" smtClean="0">
                <a:solidFill>
                  <a:srgbClr val="8F7C2D"/>
                </a:solidFill>
                <a:latin typeface="Times New Roman" pitchFamily="18" charset="0"/>
                <a:cs typeface="Times New Roman" pitchFamily="18" charset="0"/>
              </a:rPr>
              <a:t>Thayer Definition:</a:t>
            </a:r>
          </a:p>
          <a:p>
            <a:r>
              <a:rPr lang="en-US" sz="1800" dirty="0" smtClean="0">
                <a:solidFill>
                  <a:srgbClr val="8F7C2D"/>
                </a:solidFill>
                <a:latin typeface="Times New Roman" pitchFamily="18" charset="0"/>
                <a:cs typeface="Times New Roman" pitchFamily="18" charset="0"/>
              </a:rPr>
              <a:t>1) freedom in speaking, unreservedness in speech</a:t>
            </a:r>
          </a:p>
          <a:p>
            <a:r>
              <a:rPr lang="en-US" sz="1800" dirty="0" smtClean="0">
                <a:solidFill>
                  <a:srgbClr val="8F7C2D"/>
                </a:solidFill>
                <a:latin typeface="Times New Roman" pitchFamily="18" charset="0"/>
                <a:cs typeface="Times New Roman" pitchFamily="18" charset="0"/>
              </a:rPr>
              <a:t>1a) openly, frankly, </a:t>
            </a:r>
            <a:r>
              <a:rPr lang="en-US" sz="1800" dirty="0" err="1" smtClean="0">
                <a:solidFill>
                  <a:srgbClr val="8F7C2D"/>
                </a:solidFill>
                <a:latin typeface="Times New Roman" pitchFamily="18" charset="0"/>
                <a:cs typeface="Times New Roman" pitchFamily="18" charset="0"/>
              </a:rPr>
              <a:t>i.e</a:t>
            </a:r>
            <a:r>
              <a:rPr lang="en-US" sz="1800" dirty="0" smtClean="0">
                <a:solidFill>
                  <a:srgbClr val="8F7C2D"/>
                </a:solidFill>
                <a:latin typeface="Times New Roman" pitchFamily="18" charset="0"/>
                <a:cs typeface="Times New Roman" pitchFamily="18" charset="0"/>
              </a:rPr>
              <a:t> without concealment</a:t>
            </a:r>
          </a:p>
          <a:p>
            <a:r>
              <a:rPr lang="en-US" sz="1800" dirty="0" smtClean="0">
                <a:solidFill>
                  <a:srgbClr val="8F7C2D"/>
                </a:solidFill>
                <a:latin typeface="Times New Roman" pitchFamily="18" charset="0"/>
                <a:cs typeface="Times New Roman" pitchFamily="18" charset="0"/>
              </a:rPr>
              <a:t>1b) without ambiguity or circumlocution</a:t>
            </a:r>
          </a:p>
          <a:p>
            <a:r>
              <a:rPr lang="en-US" sz="1800" dirty="0" smtClean="0">
                <a:solidFill>
                  <a:srgbClr val="8F7C2D"/>
                </a:solidFill>
                <a:latin typeface="Times New Roman" pitchFamily="18" charset="0"/>
                <a:cs typeface="Times New Roman" pitchFamily="18" charset="0"/>
              </a:rPr>
              <a:t>1c) without the use of figures and comparisons</a:t>
            </a:r>
          </a:p>
          <a:p>
            <a:r>
              <a:rPr lang="en-US" sz="1800" dirty="0" smtClean="0">
                <a:solidFill>
                  <a:srgbClr val="8F7C2D"/>
                </a:solidFill>
                <a:latin typeface="Times New Roman" pitchFamily="18" charset="0"/>
                <a:cs typeface="Times New Roman" pitchFamily="18" charset="0"/>
              </a:rPr>
              <a:t>2) free and fearless confidence, cheerful courage, boldness, assurance</a:t>
            </a:r>
          </a:p>
          <a:p>
            <a:r>
              <a:rPr lang="en-US" sz="1800" dirty="0" smtClean="0">
                <a:solidFill>
                  <a:srgbClr val="8F7C2D"/>
                </a:solidFill>
                <a:latin typeface="Times New Roman" pitchFamily="18" charset="0"/>
                <a:cs typeface="Times New Roman" pitchFamily="18" charset="0"/>
              </a:rPr>
              <a:t>3) the deportment by which one becomes conspicuous or secures publicity</a:t>
            </a:r>
          </a:p>
          <a:p>
            <a:r>
              <a:rPr lang="en-US" sz="1800" b="1" dirty="0" smtClean="0">
                <a:solidFill>
                  <a:srgbClr val="8F7C2D"/>
                </a:solidFill>
                <a:latin typeface="Times New Roman" pitchFamily="18" charset="0"/>
                <a:cs typeface="Times New Roman" pitchFamily="18" charset="0"/>
              </a:rPr>
              <a:t>Part of Speech: noun feminine</a:t>
            </a:r>
          </a:p>
          <a:p>
            <a:r>
              <a:rPr lang="en-US" sz="1800" b="1" dirty="0" smtClean="0">
                <a:solidFill>
                  <a:srgbClr val="8F7C2D"/>
                </a:solidFill>
                <a:latin typeface="Times New Roman" pitchFamily="18" charset="0"/>
                <a:cs typeface="Times New Roman" pitchFamily="18" charset="0"/>
              </a:rPr>
              <a:t>A Related Word by Thayer’s/Strong’s Number: from G3956 and a derivative of G4483</a:t>
            </a:r>
          </a:p>
          <a:p>
            <a:r>
              <a:rPr lang="en-US" sz="1800" b="1" dirty="0" smtClean="0">
                <a:solidFill>
                  <a:srgbClr val="8F7C2D"/>
                </a:solidFill>
                <a:latin typeface="Times New Roman" pitchFamily="18" charset="0"/>
                <a:cs typeface="Times New Roman" pitchFamily="18" charset="0"/>
              </a:rPr>
              <a:t>Citing in TDNT: 5:871, 794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a:t>
            </a:r>
            <a:endParaRPr lang="en-US" i="1" dirty="0">
              <a:solidFill>
                <a:srgbClr val="8F7C2D"/>
              </a:solidFill>
              <a:latin typeface="Times New Roman" pitchFamily="18" charset="0"/>
              <a:cs typeface="Times New Roman" pitchFamily="18" charset="0"/>
            </a:endParaRPr>
          </a:p>
        </p:txBody>
      </p:sp>
      <p:sp>
        <p:nvSpPr>
          <p:cNvPr id="5" name="Content Placeholder 4"/>
          <p:cNvSpPr>
            <a:spLocks noGrp="1"/>
          </p:cNvSpPr>
          <p:nvPr>
            <p:ph sz="half" idx="1"/>
          </p:nvPr>
        </p:nvSpPr>
        <p:spPr/>
        <p:txBody>
          <a:bodyPr/>
          <a:lstStyle/>
          <a:p>
            <a:r>
              <a:rPr lang="en-US" sz="2400" b="1" dirty="0" smtClean="0">
                <a:solidFill>
                  <a:srgbClr val="8F7C2D"/>
                </a:solidFill>
                <a:latin typeface="Times New Roman" pitchFamily="18" charset="0"/>
                <a:cs typeface="Times New Roman" pitchFamily="18" charset="0"/>
              </a:rPr>
              <a:t>G3954</a:t>
            </a:r>
          </a:p>
          <a:p>
            <a:r>
              <a:rPr lang="vi-VN" sz="2400" dirty="0" smtClean="0">
                <a:solidFill>
                  <a:srgbClr val="8F7C2D"/>
                </a:solidFill>
                <a:latin typeface="Times New Roman" pitchFamily="18" charset="0"/>
                <a:cs typeface="Times New Roman" pitchFamily="18" charset="0"/>
              </a:rPr>
              <a:t>παῤῥησία</a:t>
            </a:r>
          </a:p>
          <a:p>
            <a:r>
              <a:rPr lang="en-US" sz="2400" dirty="0" err="1" smtClean="0">
                <a:solidFill>
                  <a:srgbClr val="8F7C2D"/>
                </a:solidFill>
                <a:latin typeface="Times New Roman" pitchFamily="18" charset="0"/>
                <a:cs typeface="Times New Roman" pitchFamily="18" charset="0"/>
              </a:rPr>
              <a:t>parrhēsia</a:t>
            </a:r>
            <a:endParaRPr lang="en-US" sz="2400" dirty="0" smtClean="0">
              <a:solidFill>
                <a:srgbClr val="8F7C2D"/>
              </a:solidFill>
              <a:latin typeface="Times New Roman" pitchFamily="18" charset="0"/>
              <a:cs typeface="Times New Roman" pitchFamily="18" charset="0"/>
            </a:endParaRPr>
          </a:p>
          <a:p>
            <a:r>
              <a:rPr lang="en-US" sz="2400" b="1" dirty="0" smtClean="0">
                <a:solidFill>
                  <a:srgbClr val="8F7C2D"/>
                </a:solidFill>
                <a:latin typeface="Times New Roman" pitchFamily="18" charset="0"/>
                <a:cs typeface="Times New Roman" pitchFamily="18" charset="0"/>
              </a:rPr>
              <a:t>Total KJV Occurrences: 32</a:t>
            </a:r>
          </a:p>
          <a:p>
            <a:r>
              <a:rPr lang="en-US" sz="2400" b="1" dirty="0" smtClean="0">
                <a:solidFill>
                  <a:srgbClr val="8F7C2D"/>
                </a:solidFill>
                <a:latin typeface="Times New Roman" pitchFamily="18" charset="0"/>
                <a:cs typeface="Times New Roman" pitchFamily="18" charset="0"/>
              </a:rPr>
              <a:t>boldness, 9</a:t>
            </a:r>
          </a:p>
          <a:p>
            <a:r>
              <a:rPr lang="en-US" sz="2400" u="sng" dirty="0" smtClean="0">
                <a:solidFill>
                  <a:srgbClr val="8F7C2D"/>
                </a:solidFill>
                <a:latin typeface="Times New Roman" pitchFamily="18" charset="0"/>
                <a:cs typeface="Times New Roman" pitchFamily="18" charset="0"/>
              </a:rPr>
              <a:t>Act_4:13, Act_4:29, Act_4:31, 2Co_7:4, Eph_3:12, Phi_1:20, 1Ti_3:13, Heb_10:19, 1Jo_4:17</a:t>
            </a:r>
          </a:p>
        </p:txBody>
      </p:sp>
      <p:sp>
        <p:nvSpPr>
          <p:cNvPr id="6" name="Content Placeholder 5"/>
          <p:cNvSpPr>
            <a:spLocks noGrp="1"/>
          </p:cNvSpPr>
          <p:nvPr>
            <p:ph sz="half" idx="2"/>
          </p:nvPr>
        </p:nvSpPr>
        <p:spPr/>
        <p:txBody>
          <a:bodyPr/>
          <a:lstStyle/>
          <a:p>
            <a:r>
              <a:rPr lang="en-US" sz="2400" b="1" dirty="0" smtClean="0">
                <a:solidFill>
                  <a:srgbClr val="8F7C2D"/>
                </a:solidFill>
                <a:latin typeface="Times New Roman" pitchFamily="18" charset="0"/>
                <a:cs typeface="Times New Roman" pitchFamily="18" charset="0"/>
              </a:rPr>
              <a:t>confidence, 6</a:t>
            </a:r>
          </a:p>
          <a:p>
            <a:r>
              <a:rPr lang="fi-FI" sz="2400" u="sng" dirty="0" smtClean="0">
                <a:solidFill>
                  <a:srgbClr val="8F7C2D"/>
                </a:solidFill>
                <a:latin typeface="Times New Roman" pitchFamily="18" charset="0"/>
                <a:cs typeface="Times New Roman" pitchFamily="18" charset="0"/>
              </a:rPr>
              <a:t>Act_28:31, Heb_3:6, Heb_10:35, 1Jo_2:28, 1Jo_3:21, 1Jo_5:14</a:t>
            </a:r>
          </a:p>
          <a:p>
            <a:r>
              <a:rPr lang="en-US" sz="2400" b="1" dirty="0" smtClean="0">
                <a:solidFill>
                  <a:srgbClr val="8F7C2D"/>
                </a:solidFill>
                <a:latin typeface="Times New Roman" pitchFamily="18" charset="0"/>
                <a:cs typeface="Times New Roman" pitchFamily="18" charset="0"/>
              </a:rPr>
              <a:t>openly, 6</a:t>
            </a:r>
          </a:p>
          <a:p>
            <a:r>
              <a:rPr lang="en-US" sz="2400" u="sng" dirty="0" smtClean="0">
                <a:solidFill>
                  <a:srgbClr val="8F7C2D"/>
                </a:solidFill>
                <a:latin typeface="Times New Roman" pitchFamily="18" charset="0"/>
                <a:cs typeface="Times New Roman" pitchFamily="18" charset="0"/>
              </a:rPr>
              <a:t>Mar_8:32, Joh_7:4, Joh_7:13, Joh_11:54, Joh_18:20, Col_2:15</a:t>
            </a:r>
          </a:p>
          <a:p>
            <a:r>
              <a:rPr lang="en-US" sz="2400" b="1" dirty="0" smtClean="0">
                <a:solidFill>
                  <a:srgbClr val="8F7C2D"/>
                </a:solidFill>
                <a:latin typeface="Times New Roman" pitchFamily="18" charset="0"/>
                <a:cs typeface="Times New Roman" pitchFamily="18" charset="0"/>
              </a:rPr>
              <a:t>plainly, 4</a:t>
            </a:r>
          </a:p>
          <a:p>
            <a:r>
              <a:rPr lang="en-US" sz="2400" u="sng" dirty="0" smtClean="0">
                <a:solidFill>
                  <a:srgbClr val="8F7C2D"/>
                </a:solidFill>
                <a:latin typeface="Times New Roman" pitchFamily="18" charset="0"/>
                <a:cs typeface="Times New Roman" pitchFamily="18" charset="0"/>
              </a:rPr>
              <a:t>Joh_10:24, Joh_11:14, Joh_16:25, Joh_16:29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King James Concordance cont.</a:t>
            </a:r>
            <a:endParaRPr lang="en-US" i="1" dirty="0">
              <a:solidFill>
                <a:srgbClr val="8F7C2D"/>
              </a:solidFill>
              <a:latin typeface="Times New Roman" pitchFamily="18" charset="0"/>
              <a:cs typeface="Times New Roman" pitchFamily="18" charset="0"/>
            </a:endParaRPr>
          </a:p>
        </p:txBody>
      </p:sp>
      <p:sp>
        <p:nvSpPr>
          <p:cNvPr id="3" name="Content Placeholder 2"/>
          <p:cNvSpPr>
            <a:spLocks noGrp="1"/>
          </p:cNvSpPr>
          <p:nvPr>
            <p:ph sz="half" idx="1"/>
          </p:nvPr>
        </p:nvSpPr>
        <p:spPr/>
        <p:txBody>
          <a:bodyPr/>
          <a:lstStyle/>
          <a:p>
            <a:r>
              <a:rPr lang="en-US" sz="2300" b="1" dirty="0" smtClean="0">
                <a:solidFill>
                  <a:srgbClr val="8F7C2D"/>
                </a:solidFill>
                <a:latin typeface="Times New Roman" pitchFamily="18" charset="0"/>
                <a:cs typeface="Times New Roman" pitchFamily="18" charset="0"/>
              </a:rPr>
              <a:t>boldly, 3</a:t>
            </a:r>
          </a:p>
          <a:p>
            <a:r>
              <a:rPr lang="en-US" sz="2300" u="sng" dirty="0" smtClean="0">
                <a:solidFill>
                  <a:srgbClr val="8F7C2D"/>
                </a:solidFill>
                <a:latin typeface="Times New Roman" pitchFamily="18" charset="0"/>
                <a:cs typeface="Times New Roman" pitchFamily="18" charset="0"/>
              </a:rPr>
              <a:t>Joh_7:26, Eph_6:19, Heb_4:16</a:t>
            </a:r>
          </a:p>
          <a:p>
            <a:r>
              <a:rPr lang="en-US" sz="2300" b="1" dirty="0" smtClean="0">
                <a:solidFill>
                  <a:srgbClr val="8F7C2D"/>
                </a:solidFill>
                <a:latin typeface="Times New Roman" pitchFamily="18" charset="0"/>
                <a:cs typeface="Times New Roman" pitchFamily="18" charset="0"/>
              </a:rPr>
              <a:t>bold, 1</a:t>
            </a:r>
          </a:p>
          <a:p>
            <a:r>
              <a:rPr lang="en-US" sz="2300" u="sng" dirty="0" smtClean="0">
                <a:solidFill>
                  <a:srgbClr val="8F7C2D"/>
                </a:solidFill>
                <a:latin typeface="Times New Roman" pitchFamily="18" charset="0"/>
                <a:cs typeface="Times New Roman" pitchFamily="18" charset="0"/>
              </a:rPr>
              <a:t>Phm_1:8</a:t>
            </a:r>
          </a:p>
          <a:p>
            <a:r>
              <a:rPr lang="en-US" sz="2300" b="1" dirty="0" smtClean="0">
                <a:solidFill>
                  <a:srgbClr val="8F7C2D"/>
                </a:solidFill>
                <a:latin typeface="Times New Roman" pitchFamily="18" charset="0"/>
                <a:cs typeface="Times New Roman" pitchFamily="18" charset="0"/>
              </a:rPr>
              <a:t>freely, 1</a:t>
            </a:r>
          </a:p>
          <a:p>
            <a:r>
              <a:rPr lang="en-US" sz="2300" u="sng" dirty="0" smtClean="0">
                <a:solidFill>
                  <a:srgbClr val="8F7C2D"/>
                </a:solidFill>
                <a:latin typeface="Times New Roman" pitchFamily="18" charset="0"/>
                <a:cs typeface="Times New Roman" pitchFamily="18" charset="0"/>
              </a:rPr>
              <a:t>Act_2:29</a:t>
            </a:r>
          </a:p>
          <a:p>
            <a:r>
              <a:rPr lang="en-US" sz="2300" b="1" dirty="0" smtClean="0">
                <a:solidFill>
                  <a:srgbClr val="8F7C2D"/>
                </a:solidFill>
                <a:latin typeface="Times New Roman" pitchFamily="18" charset="0"/>
                <a:cs typeface="Times New Roman" pitchFamily="18" charset="0"/>
              </a:rPr>
              <a:t>plainness, 1</a:t>
            </a:r>
          </a:p>
          <a:p>
            <a:r>
              <a:rPr lang="en-US" sz="2300" u="sng" dirty="0" smtClean="0">
                <a:solidFill>
                  <a:srgbClr val="8F7C2D"/>
                </a:solidFill>
                <a:latin typeface="Times New Roman" pitchFamily="18" charset="0"/>
                <a:cs typeface="Times New Roman" pitchFamily="18" charset="0"/>
              </a:rPr>
              <a:t>2Co_3:12</a:t>
            </a:r>
          </a:p>
          <a:p>
            <a:r>
              <a:rPr lang="en-US" sz="2300" b="1" dirty="0" smtClean="0">
                <a:solidFill>
                  <a:srgbClr val="8F7C2D"/>
                </a:solidFill>
                <a:latin typeface="Times New Roman" pitchFamily="18" charset="0"/>
                <a:cs typeface="Times New Roman" pitchFamily="18" charset="0"/>
              </a:rPr>
              <a:t>preached, 1</a:t>
            </a:r>
          </a:p>
          <a:p>
            <a:r>
              <a:rPr lang="en-US" sz="2300" u="sng" dirty="0" smtClean="0">
                <a:solidFill>
                  <a:srgbClr val="8F7C2D"/>
                </a:solidFill>
                <a:latin typeface="Times New Roman" pitchFamily="18" charset="0"/>
                <a:cs typeface="Times New Roman" pitchFamily="18" charset="0"/>
              </a:rPr>
              <a:t>Act_9:27</a:t>
            </a:r>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457200" y="1524000"/>
            <a:ext cx="8382000" cy="2152650"/>
          </a:xfrm>
        </p:spPr>
        <p:txBody>
          <a:bodyPr/>
          <a:lstStyle/>
          <a:p>
            <a:pPr eaLnBrk="1" hangingPunct="1"/>
            <a:r>
              <a:rPr lang="en-US" sz="3600" dirty="0" smtClean="0">
                <a:solidFill>
                  <a:srgbClr val="8F7C2D"/>
                </a:solidFill>
                <a:latin typeface="Times New Roman" pitchFamily="18" charset="0"/>
                <a:cs typeface="Times New Roman" pitchFamily="18" charset="0"/>
              </a:rPr>
              <a:t>Open Mouth Boldly</a:t>
            </a:r>
            <a:br>
              <a:rPr lang="en-US" sz="3600" dirty="0" smtClean="0">
                <a:solidFill>
                  <a:srgbClr val="8F7C2D"/>
                </a:solidFill>
                <a:latin typeface="Times New Roman" pitchFamily="18" charset="0"/>
                <a:cs typeface="Times New Roman" pitchFamily="18" charset="0"/>
              </a:rPr>
            </a:br>
            <a:r>
              <a:rPr lang="en-US" dirty="0" smtClean="0">
                <a:solidFill>
                  <a:srgbClr val="8F7C2D"/>
                </a:solidFill>
                <a:latin typeface="Times New Roman" pitchFamily="18" charset="0"/>
                <a:cs typeface="Times New Roman" pitchFamily="18" charset="0"/>
              </a:rPr>
              <a:t/>
            </a:r>
            <a:br>
              <a:rPr lang="en-US" dirty="0" smtClean="0">
                <a:solidFill>
                  <a:srgbClr val="8F7C2D"/>
                </a:solidFill>
                <a:latin typeface="Times New Roman" pitchFamily="18" charset="0"/>
                <a:cs typeface="Times New Roman" pitchFamily="18" charset="0"/>
              </a:rPr>
            </a:br>
            <a:endParaRPr lang="en-US" sz="3600" i="1" dirty="0" smtClean="0">
              <a:solidFill>
                <a:srgbClr val="8F7C2D"/>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05400"/>
            <a:ext cx="6400800" cy="533400"/>
          </a:xfrm>
        </p:spPr>
        <p:txBody>
          <a:bodyPr/>
          <a:lstStyle/>
          <a:p>
            <a:pPr algn="l" eaLnBrk="1" hangingPunct="1"/>
            <a:endParaRPr lang="en-US" sz="1800" dirty="0" smtClean="0">
              <a:solidFill>
                <a:srgbClr val="8F7C2D"/>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8F7C2D"/>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8F7C2D"/>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8F7C2D"/>
                </a:solidFill>
                <a:latin typeface="Times New Roman" pitchFamily="18" charset="0"/>
                <a:cs typeface="Times New Roman" pitchFamily="18" charset="0"/>
              </a:rPr>
              <a:t>And your feet shod with the preparation of the gospel of peace; </a:t>
            </a:r>
          </a:p>
          <a:p>
            <a:r>
              <a:rPr lang="en-US" sz="2100" i="1" dirty="0">
                <a:solidFill>
                  <a:srgbClr val="8F7C2D"/>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8F7C2D"/>
                </a:solidFill>
                <a:latin typeface="Times New Roman" pitchFamily="18" charset="0"/>
                <a:cs typeface="Times New Roman" pitchFamily="18" charset="0"/>
              </a:rPr>
              <a:t>And take the helmet of salvation, and the sword of the Spirit, which is the word of God: </a:t>
            </a:r>
          </a:p>
          <a:p>
            <a:r>
              <a:rPr lang="en-US" sz="2100" i="1" dirty="0">
                <a:solidFill>
                  <a:srgbClr val="8F7C2D"/>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8F7C2D"/>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8F7C2D"/>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8F7C2D"/>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8F7C2D"/>
                </a:solidFill>
                <a:latin typeface="Times New Roman" pitchFamily="18" charset="0"/>
                <a:cs typeface="Times New Roman" pitchFamily="18" charset="0"/>
              </a:rPr>
              <a:t>Eph 6:10  Finally, my brethren, be strong in the Lord, and in the power of his might. </a:t>
            </a:r>
          </a:p>
          <a:p>
            <a:r>
              <a:rPr lang="en-US" sz="2400" i="1" dirty="0">
                <a:solidFill>
                  <a:srgbClr val="8F7C2D"/>
                </a:solidFill>
                <a:latin typeface="Times New Roman" pitchFamily="18" charset="0"/>
                <a:cs typeface="Times New Roman" pitchFamily="18" charset="0"/>
              </a:rPr>
              <a:t>Eph 6:11  Put on the whole </a:t>
            </a:r>
            <a:r>
              <a:rPr lang="en-US" sz="2400" i="1" dirty="0" err="1">
                <a:solidFill>
                  <a:srgbClr val="8F7C2D"/>
                </a:solidFill>
                <a:latin typeface="Times New Roman" pitchFamily="18" charset="0"/>
                <a:cs typeface="Times New Roman" pitchFamily="18" charset="0"/>
              </a:rPr>
              <a:t>armour</a:t>
            </a:r>
            <a:r>
              <a:rPr lang="en-US" sz="2400" i="1" dirty="0">
                <a:solidFill>
                  <a:srgbClr val="8F7C2D"/>
                </a:solidFill>
                <a:latin typeface="Times New Roman" pitchFamily="18" charset="0"/>
                <a:cs typeface="Times New Roman" pitchFamily="18" charset="0"/>
              </a:rPr>
              <a:t> of God, that ye may be able to stand against the wiles of the devil. </a:t>
            </a:r>
          </a:p>
          <a:p>
            <a:r>
              <a:rPr lang="en-US" sz="2400" i="1" dirty="0">
                <a:solidFill>
                  <a:srgbClr val="8F7C2D"/>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8F7C2D"/>
                </a:solidFill>
                <a:latin typeface="Times New Roman" pitchFamily="18" charset="0"/>
                <a:cs typeface="Times New Roman" pitchFamily="18" charset="0"/>
              </a:rPr>
              <a:t>Eph 6:13  Wherefore take unto you the whole </a:t>
            </a:r>
            <a:r>
              <a:rPr lang="en-US" sz="2400" i="1" dirty="0" err="1">
                <a:solidFill>
                  <a:srgbClr val="8F7C2D"/>
                </a:solidFill>
                <a:latin typeface="Times New Roman" pitchFamily="18" charset="0"/>
                <a:cs typeface="Times New Roman" pitchFamily="18" charset="0"/>
              </a:rPr>
              <a:t>armour</a:t>
            </a:r>
            <a:r>
              <a:rPr lang="en-US" sz="2400" i="1" dirty="0">
                <a:solidFill>
                  <a:srgbClr val="8F7C2D"/>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i="1" dirty="0" smtClean="0">
                <a:solidFill>
                  <a:srgbClr val="8F7C2D"/>
                </a:solidFill>
                <a:latin typeface="Times New Roman" pitchFamily="18" charset="0"/>
                <a:cs typeface="Times New Roman" pitchFamily="18" charset="0"/>
              </a:rPr>
              <a:t>Open Mouth</a:t>
            </a:r>
            <a:endParaRPr lang="en-US" b="1" i="1" dirty="0">
              <a:solidFill>
                <a:srgbClr val="8F7C2D"/>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i="1" dirty="0">
                <a:solidFill>
                  <a:srgbClr val="8F7C2D"/>
                </a:solidFill>
                <a:latin typeface="Times New Roman" pitchFamily="18" charset="0"/>
                <a:cs typeface="Times New Roman" pitchFamily="18" charset="0"/>
              </a:rPr>
              <a:t>Eph </a:t>
            </a:r>
            <a:r>
              <a:rPr lang="en-US" i="1" dirty="0" smtClean="0">
                <a:solidFill>
                  <a:srgbClr val="8F7C2D"/>
                </a:solidFill>
                <a:latin typeface="Times New Roman" pitchFamily="18" charset="0"/>
                <a:cs typeface="Times New Roman" pitchFamily="18" charset="0"/>
              </a:rPr>
              <a:t>6:19    open my mouth boldly</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smtClean="0">
                <a:solidFill>
                  <a:srgbClr val="8F7C2D"/>
                </a:solidFill>
                <a:latin typeface="Times New Roman" pitchFamily="18" charset="0"/>
                <a:cs typeface="Times New Roman" pitchFamily="18" charset="0"/>
              </a:rPr>
              <a:t>Matthew 5:1-12</a:t>
            </a:r>
            <a:endParaRPr lang="en-US" dirty="0"/>
          </a:p>
        </p:txBody>
      </p:sp>
      <p:sp>
        <p:nvSpPr>
          <p:cNvPr id="28675" name="Rectangle 3"/>
          <p:cNvSpPr>
            <a:spLocks noGrp="1" noChangeArrowheads="1"/>
          </p:cNvSpPr>
          <p:nvPr>
            <p:ph type="body" idx="1"/>
          </p:nvPr>
        </p:nvSpPr>
        <p:spPr/>
        <p:txBody>
          <a:bodyPr/>
          <a:lstStyle/>
          <a:p>
            <a:r>
              <a:rPr lang="en-US" sz="1600" i="1" dirty="0" smtClean="0">
                <a:solidFill>
                  <a:srgbClr val="8F7C2D"/>
                </a:solidFill>
                <a:latin typeface="Times New Roman" pitchFamily="18" charset="0"/>
                <a:cs typeface="Times New Roman" pitchFamily="18" charset="0"/>
              </a:rPr>
              <a:t>And seeing the multitudes, he went up into a mountain: and when he was set, his disciples came unto him: </a:t>
            </a:r>
          </a:p>
          <a:p>
            <a:r>
              <a:rPr lang="en-US" sz="1600" i="1" dirty="0" smtClean="0">
                <a:solidFill>
                  <a:srgbClr val="8F7C2D"/>
                </a:solidFill>
                <a:latin typeface="Times New Roman" pitchFamily="18" charset="0"/>
                <a:cs typeface="Times New Roman" pitchFamily="18" charset="0"/>
              </a:rPr>
              <a:t>And he opened his mouth, and taught them, saying, </a:t>
            </a:r>
          </a:p>
          <a:p>
            <a:r>
              <a:rPr lang="en-US" sz="1600" i="1" dirty="0" smtClean="0">
                <a:solidFill>
                  <a:srgbClr val="8F7C2D"/>
                </a:solidFill>
                <a:latin typeface="Times New Roman" pitchFamily="18" charset="0"/>
                <a:cs typeface="Times New Roman" pitchFamily="18" charset="0"/>
              </a:rPr>
              <a:t>Blessed [are] the poor in spirit: for theirs is the kingdom of heaven. </a:t>
            </a:r>
          </a:p>
          <a:p>
            <a:r>
              <a:rPr lang="en-US" sz="1600" i="1" dirty="0" smtClean="0">
                <a:solidFill>
                  <a:srgbClr val="8F7C2D"/>
                </a:solidFill>
                <a:latin typeface="Times New Roman" pitchFamily="18" charset="0"/>
                <a:cs typeface="Times New Roman" pitchFamily="18" charset="0"/>
              </a:rPr>
              <a:t>Blessed [are] they that mourn: for they shall be comforted. </a:t>
            </a:r>
          </a:p>
          <a:p>
            <a:r>
              <a:rPr lang="en-US" sz="1600" i="1" dirty="0" smtClean="0">
                <a:solidFill>
                  <a:srgbClr val="8F7C2D"/>
                </a:solidFill>
                <a:latin typeface="Times New Roman" pitchFamily="18" charset="0"/>
                <a:cs typeface="Times New Roman" pitchFamily="18" charset="0"/>
              </a:rPr>
              <a:t>Blessed [are] the meek: for they shall inherit the earth. </a:t>
            </a:r>
          </a:p>
          <a:p>
            <a:r>
              <a:rPr lang="en-US" sz="1600" i="1" dirty="0" smtClean="0">
                <a:solidFill>
                  <a:srgbClr val="8F7C2D"/>
                </a:solidFill>
                <a:latin typeface="Times New Roman" pitchFamily="18" charset="0"/>
                <a:cs typeface="Times New Roman" pitchFamily="18" charset="0"/>
              </a:rPr>
              <a:t>Blessed [are] they which do hunger and thirst after righteousness: for they shall be filled. </a:t>
            </a:r>
          </a:p>
          <a:p>
            <a:r>
              <a:rPr lang="en-US" sz="1600" i="1" dirty="0" smtClean="0">
                <a:solidFill>
                  <a:srgbClr val="8F7C2D"/>
                </a:solidFill>
                <a:latin typeface="Times New Roman" pitchFamily="18" charset="0"/>
                <a:cs typeface="Times New Roman" pitchFamily="18" charset="0"/>
              </a:rPr>
              <a:t>Blessed [are] the merciful: for they shall obtain mercy. </a:t>
            </a:r>
          </a:p>
          <a:p>
            <a:r>
              <a:rPr lang="en-US" sz="1600" i="1" dirty="0" smtClean="0">
                <a:solidFill>
                  <a:srgbClr val="8F7C2D"/>
                </a:solidFill>
                <a:latin typeface="Times New Roman" pitchFamily="18" charset="0"/>
                <a:cs typeface="Times New Roman" pitchFamily="18" charset="0"/>
              </a:rPr>
              <a:t>Blessed [are] the pure in heart: for they shall see God. </a:t>
            </a:r>
          </a:p>
          <a:p>
            <a:r>
              <a:rPr lang="en-US" sz="1600" i="1" dirty="0" smtClean="0">
                <a:solidFill>
                  <a:srgbClr val="8F7C2D"/>
                </a:solidFill>
                <a:latin typeface="Times New Roman" pitchFamily="18" charset="0"/>
                <a:cs typeface="Times New Roman" pitchFamily="18" charset="0"/>
              </a:rPr>
              <a:t>Blessed [are] the peacemakers: for they shall be called the children of God. </a:t>
            </a:r>
          </a:p>
          <a:p>
            <a:r>
              <a:rPr lang="en-US" sz="1600" i="1" dirty="0" smtClean="0">
                <a:solidFill>
                  <a:srgbClr val="8F7C2D"/>
                </a:solidFill>
                <a:latin typeface="Times New Roman" pitchFamily="18" charset="0"/>
                <a:cs typeface="Times New Roman" pitchFamily="18" charset="0"/>
              </a:rPr>
              <a:t>Blessed [are] they which are persecuted for righteousness' sake: for theirs is the kingdom of heaven. </a:t>
            </a:r>
          </a:p>
          <a:p>
            <a:r>
              <a:rPr lang="en-US" sz="1600" i="1" dirty="0" smtClean="0">
                <a:solidFill>
                  <a:srgbClr val="8F7C2D"/>
                </a:solidFill>
                <a:latin typeface="Times New Roman" pitchFamily="18" charset="0"/>
                <a:cs typeface="Times New Roman" pitchFamily="18" charset="0"/>
              </a:rPr>
              <a:t>Blessed are ye, when [men] shall revile you, and persecute [you], and shall say all manner of evil against you falsely, for my sake. </a:t>
            </a:r>
          </a:p>
          <a:p>
            <a:r>
              <a:rPr lang="en-US" sz="1600" i="1" dirty="0" smtClean="0">
                <a:solidFill>
                  <a:srgbClr val="8F7C2D"/>
                </a:solidFill>
                <a:latin typeface="Times New Roman" pitchFamily="18" charset="0"/>
                <a:cs typeface="Times New Roman" pitchFamily="18" charset="0"/>
              </a:rPr>
              <a:t>Rejoice, and be exceeding glad: for great [is] your reward in heaven: for so persecuted they the prophets which were before you.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Mark 15:43</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F7C2D"/>
                </a:solidFill>
                <a:latin typeface="Times New Roman" pitchFamily="18" charset="0"/>
                <a:cs typeface="Times New Roman" pitchFamily="18" charset="0"/>
              </a:rPr>
              <a:t>Joseph of </a:t>
            </a:r>
            <a:r>
              <a:rPr lang="en-US" i="1" dirty="0" err="1" smtClean="0">
                <a:solidFill>
                  <a:srgbClr val="8F7C2D"/>
                </a:solidFill>
                <a:latin typeface="Times New Roman" pitchFamily="18" charset="0"/>
                <a:cs typeface="Times New Roman" pitchFamily="18" charset="0"/>
              </a:rPr>
              <a:t>Arimathaea</a:t>
            </a:r>
            <a:r>
              <a:rPr lang="en-US" i="1" dirty="0" smtClean="0">
                <a:solidFill>
                  <a:srgbClr val="8F7C2D"/>
                </a:solidFill>
                <a:latin typeface="Times New Roman" pitchFamily="18" charset="0"/>
                <a:cs typeface="Times New Roman" pitchFamily="18" charset="0"/>
              </a:rPr>
              <a:t>, an </a:t>
            </a:r>
            <a:r>
              <a:rPr lang="en-US" i="1" dirty="0" err="1" smtClean="0">
                <a:solidFill>
                  <a:srgbClr val="8F7C2D"/>
                </a:solidFill>
                <a:latin typeface="Times New Roman" pitchFamily="18" charset="0"/>
                <a:cs typeface="Times New Roman" pitchFamily="18" charset="0"/>
              </a:rPr>
              <a:t>honourable</a:t>
            </a:r>
            <a:r>
              <a:rPr lang="en-US" i="1" dirty="0" smtClean="0">
                <a:solidFill>
                  <a:srgbClr val="8F7C2D"/>
                </a:solidFill>
                <a:latin typeface="Times New Roman" pitchFamily="18" charset="0"/>
                <a:cs typeface="Times New Roman" pitchFamily="18" charset="0"/>
              </a:rPr>
              <a:t> </a:t>
            </a:r>
            <a:r>
              <a:rPr lang="en-US" i="1" dirty="0" err="1" smtClean="0">
                <a:solidFill>
                  <a:srgbClr val="8F7C2D"/>
                </a:solidFill>
                <a:latin typeface="Times New Roman" pitchFamily="18" charset="0"/>
                <a:cs typeface="Times New Roman" pitchFamily="18" charset="0"/>
              </a:rPr>
              <a:t>counsellor</a:t>
            </a:r>
            <a:r>
              <a:rPr lang="en-US" i="1" dirty="0" smtClean="0">
                <a:solidFill>
                  <a:srgbClr val="8F7C2D"/>
                </a:solidFill>
                <a:latin typeface="Times New Roman" pitchFamily="18" charset="0"/>
                <a:cs typeface="Times New Roman" pitchFamily="18" charset="0"/>
              </a:rPr>
              <a:t>, which also waited for the kingdom of God, came, and went in boldly unto Pilate, and craved the body of Jesus.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F7C2D"/>
                </a:solidFill>
                <a:latin typeface="Times New Roman" pitchFamily="18" charset="0"/>
                <a:cs typeface="Times New Roman" pitchFamily="18" charset="0"/>
              </a:rPr>
              <a:t>Acts 8:32-35</a:t>
            </a:r>
            <a:endParaRPr lang="en-US" dirty="0"/>
          </a:p>
        </p:txBody>
      </p:sp>
      <p:sp>
        <p:nvSpPr>
          <p:cNvPr id="3" name="Content Placeholder 2"/>
          <p:cNvSpPr>
            <a:spLocks noGrp="1"/>
          </p:cNvSpPr>
          <p:nvPr>
            <p:ph idx="1"/>
          </p:nvPr>
        </p:nvSpPr>
        <p:spPr/>
        <p:txBody>
          <a:bodyPr/>
          <a:lstStyle/>
          <a:p>
            <a:r>
              <a:rPr lang="en-US" sz="2400" i="1" dirty="0" smtClean="0">
                <a:solidFill>
                  <a:srgbClr val="8F7C2D"/>
                </a:solidFill>
                <a:latin typeface="Times New Roman" pitchFamily="18" charset="0"/>
                <a:cs typeface="Times New Roman" pitchFamily="18" charset="0"/>
              </a:rPr>
              <a:t>The place of the scripture which he read was this, He was led as a sheep to the slaughter; and like a lamb dumb before his shearer, so opened he not his mouth: </a:t>
            </a:r>
          </a:p>
          <a:p>
            <a:r>
              <a:rPr lang="en-US" sz="2400" i="1" dirty="0" smtClean="0">
                <a:solidFill>
                  <a:srgbClr val="8F7C2D"/>
                </a:solidFill>
                <a:latin typeface="Times New Roman" pitchFamily="18" charset="0"/>
                <a:cs typeface="Times New Roman" pitchFamily="18" charset="0"/>
              </a:rPr>
              <a:t>In his humiliation his judgment was taken away: and who shall declare his generation? for his life is taken from the earth. </a:t>
            </a:r>
          </a:p>
          <a:p>
            <a:r>
              <a:rPr lang="en-US" sz="2400" i="1" dirty="0" smtClean="0">
                <a:solidFill>
                  <a:srgbClr val="8F7C2D"/>
                </a:solidFill>
                <a:latin typeface="Times New Roman" pitchFamily="18" charset="0"/>
                <a:cs typeface="Times New Roman" pitchFamily="18" charset="0"/>
              </a:rPr>
              <a:t>And the eunuch answered Philip, and said, I pray thee, of whom </a:t>
            </a:r>
            <a:r>
              <a:rPr lang="en-US" sz="2400" i="1" dirty="0" err="1" smtClean="0">
                <a:solidFill>
                  <a:srgbClr val="8F7C2D"/>
                </a:solidFill>
                <a:latin typeface="Times New Roman" pitchFamily="18" charset="0"/>
                <a:cs typeface="Times New Roman" pitchFamily="18" charset="0"/>
              </a:rPr>
              <a:t>speaketh</a:t>
            </a:r>
            <a:r>
              <a:rPr lang="en-US" sz="2400" i="1" dirty="0" smtClean="0">
                <a:solidFill>
                  <a:srgbClr val="8F7C2D"/>
                </a:solidFill>
                <a:latin typeface="Times New Roman" pitchFamily="18" charset="0"/>
                <a:cs typeface="Times New Roman" pitchFamily="18" charset="0"/>
              </a:rPr>
              <a:t> the prophet this? of himself, or of some other man? </a:t>
            </a:r>
          </a:p>
          <a:p>
            <a:r>
              <a:rPr lang="en-US" sz="2400" i="1" dirty="0" smtClean="0">
                <a:solidFill>
                  <a:srgbClr val="8F7C2D"/>
                </a:solidFill>
                <a:latin typeface="Times New Roman" pitchFamily="18" charset="0"/>
                <a:cs typeface="Times New Roman" pitchFamily="18" charset="0"/>
              </a:rPr>
              <a:t>Then Philip opened his mouth, and began at the same scripture, and preached unto him Jesus.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3612</Words>
  <Application>Microsoft Office PowerPoint</Application>
  <PresentationFormat>On-screen Show (4:3)</PresentationFormat>
  <Paragraphs>241</Paragraphs>
  <Slides>40</Slides>
  <Notes>0</Notes>
  <HiddenSlides>0</HiddenSlides>
  <MMClips>0</MMClips>
  <ScaleCrop>false</ScaleCrop>
  <HeadingPairs>
    <vt:vector size="4" baseType="variant">
      <vt:variant>
        <vt:lpstr>Theme</vt:lpstr>
      </vt:variant>
      <vt:variant>
        <vt:i4>2</vt:i4>
      </vt:variant>
      <vt:variant>
        <vt:lpstr>Slide Titles</vt:lpstr>
      </vt:variant>
      <vt:variant>
        <vt:i4>40</vt:i4>
      </vt:variant>
    </vt:vector>
  </HeadingPairs>
  <TitlesOfParts>
    <vt:vector size="42" baseType="lpstr">
      <vt:lpstr>Default Design</vt:lpstr>
      <vt:lpstr>Concourse</vt:lpstr>
      <vt:lpstr>The Good Shepherd Ministry Psalm 23  </vt:lpstr>
      <vt:lpstr>The Good Shepherd Ministry Psalm 23</vt:lpstr>
      <vt:lpstr>The Good Shepherd Ministry Psalm 23</vt:lpstr>
      <vt:lpstr>Open Mouth Boldly  </vt:lpstr>
      <vt:lpstr>Put On Whole Armor of God</vt:lpstr>
      <vt:lpstr>Open Mouth</vt:lpstr>
      <vt:lpstr>Matthew 5:1-12</vt:lpstr>
      <vt:lpstr>Mark 15:43</vt:lpstr>
      <vt:lpstr>Acts 8:32-35</vt:lpstr>
      <vt:lpstr>Acts 9:27-30</vt:lpstr>
      <vt:lpstr>Acts 10:33-35</vt:lpstr>
      <vt:lpstr>Acts 14:3</vt:lpstr>
      <vt:lpstr>Acts 18:24-26</vt:lpstr>
      <vt:lpstr>Acts 19:6-8</vt:lpstr>
      <vt:lpstr>Romans 10:14</vt:lpstr>
      <vt:lpstr>Romans 15:14-16</vt:lpstr>
      <vt:lpstr>Ephesians 6:18-20</vt:lpstr>
      <vt:lpstr>Hebrews 4:16</vt:lpstr>
      <vt:lpstr>Hebrews 13:6</vt:lpstr>
      <vt:lpstr>Albert Barnes’ Notes on the Bible</vt:lpstr>
      <vt:lpstr>International Standard Bible Encyclopedia</vt:lpstr>
      <vt:lpstr>International Standard Bible Encyclopedia</vt:lpstr>
      <vt:lpstr>International Standard Bible Encyclopedia cont.</vt:lpstr>
      <vt:lpstr>Webster’s 1828 Dictionary</vt:lpstr>
      <vt:lpstr>Webster’s 1828 Dictionary cont.</vt:lpstr>
      <vt:lpstr>Webster’s 1828 Dictionary cont.</vt:lpstr>
      <vt:lpstr>Webster’s 1828 Dictionary cont.</vt:lpstr>
      <vt:lpstr>Webster’s 1828 Dictionary cont.</vt:lpstr>
      <vt:lpstr>Webster’s 1828 Dictionary</vt:lpstr>
      <vt:lpstr>Strong’s Hebrew and Greek Dictionaries</vt:lpstr>
      <vt:lpstr>Strong’s Hebrew and Greek Dictionaries</vt:lpstr>
      <vt:lpstr>Thayer’s Greek Definitions</vt:lpstr>
      <vt:lpstr>King James Concordance</vt:lpstr>
      <vt:lpstr>Thayer’s Greek Definitions</vt:lpstr>
      <vt:lpstr>King James Concordance</vt:lpstr>
      <vt:lpstr>Strong’s Hebrew and Greek Dictionaries</vt:lpstr>
      <vt:lpstr>Thayer’s Greek Definitions</vt:lpstr>
      <vt:lpstr>King James Concordance</vt:lpstr>
      <vt:lpstr>King James Concordance cont.</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25</cp:revision>
  <dcterms:created xsi:type="dcterms:W3CDTF">2007-11-13T13:29:07Z</dcterms:created>
  <dcterms:modified xsi:type="dcterms:W3CDTF">2021-03-05T17:16:28Z</dcterms:modified>
</cp:coreProperties>
</file>